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56" r:id="rId5"/>
    <p:sldId id="257" r:id="rId6"/>
    <p:sldId id="258" r:id="rId7"/>
    <p:sldId id="259" r:id="rId8"/>
    <p:sldId id="260" r:id="rId9"/>
    <p:sldId id="263" r:id="rId10"/>
    <p:sldId id="264" r:id="rId11"/>
    <p:sldId id="266" r:id="rId12"/>
    <p:sldId id="265" r:id="rId13"/>
    <p:sldId id="267" r:id="rId14"/>
    <p:sldId id="261" r:id="rId15"/>
    <p:sldId id="269" r:id="rId16"/>
    <p:sldId id="268" r:id="rId17"/>
    <p:sldId id="287" r:id="rId18"/>
    <p:sldId id="270" r:id="rId19"/>
    <p:sldId id="271" r:id="rId20"/>
    <p:sldId id="273" r:id="rId21"/>
    <p:sldId id="272" r:id="rId22"/>
    <p:sldId id="274" r:id="rId23"/>
    <p:sldId id="262" r:id="rId24"/>
    <p:sldId id="275" r:id="rId25"/>
    <p:sldId id="276" r:id="rId26"/>
    <p:sldId id="277" r:id="rId27"/>
    <p:sldId id="278" r:id="rId28"/>
    <p:sldId id="279" r:id="rId29"/>
    <p:sldId id="280" r:id="rId30"/>
    <p:sldId id="282" r:id="rId31"/>
    <p:sldId id="281" r:id="rId32"/>
    <p:sldId id="283" r:id="rId33"/>
    <p:sldId id="284" r:id="rId34"/>
    <p:sldId id="286"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3B780-9E24-483A-A950-5D7A2BA3507F}" v="281" dt="2020-12-21T02:42:02.654"/>
    <p1510:client id="{9AFD31F6-58F8-471A-BB1B-6C1389D16F0E}" v="6" dt="2020-12-20T23:41:03.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B7175-1F14-458C-94D3-63B4CA90BB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C78E9E-0D49-4C6C-B7A7-BBD4186D7A54}">
      <dgm:prSet/>
      <dgm:spPr/>
      <dgm:t>
        <a:bodyPr/>
        <a:lstStyle/>
        <a:p>
          <a:r>
            <a:rPr lang="en-GB"/>
            <a:t>Difficult to place</a:t>
          </a:r>
          <a:endParaRPr lang="en-US"/>
        </a:p>
      </dgm:t>
    </dgm:pt>
    <dgm:pt modelId="{458966B7-9ED7-4D21-8D51-6D104614D1A5}" type="parTrans" cxnId="{9BF222CD-9734-445D-9A0B-5CF239BF3D03}">
      <dgm:prSet/>
      <dgm:spPr/>
      <dgm:t>
        <a:bodyPr/>
        <a:lstStyle/>
        <a:p>
          <a:endParaRPr lang="en-US"/>
        </a:p>
      </dgm:t>
    </dgm:pt>
    <dgm:pt modelId="{8074C95F-CC90-49DC-83B0-EC27A1650AA0}" type="sibTrans" cxnId="{9BF222CD-9734-445D-9A0B-5CF239BF3D03}">
      <dgm:prSet phldrT="01" phldr="0"/>
      <dgm:spPr/>
      <dgm:t>
        <a:bodyPr/>
        <a:lstStyle/>
        <a:p>
          <a:endParaRPr lang="en-US"/>
        </a:p>
      </dgm:t>
    </dgm:pt>
    <dgm:pt modelId="{A32B5CC9-2539-43BD-979B-6525E62B8793}">
      <dgm:prSet/>
      <dgm:spPr/>
      <dgm:t>
        <a:bodyPr/>
        <a:lstStyle/>
        <a:p>
          <a:r>
            <a:rPr lang="en-GB"/>
            <a:t>Some have called it a love story</a:t>
          </a:r>
          <a:endParaRPr lang="en-US"/>
        </a:p>
      </dgm:t>
    </dgm:pt>
    <dgm:pt modelId="{0957F4E2-3452-4779-BE51-37A25585CA5D}" type="parTrans" cxnId="{4C758BC2-C47C-429F-ADEB-8C9D5860FA22}">
      <dgm:prSet/>
      <dgm:spPr/>
      <dgm:t>
        <a:bodyPr/>
        <a:lstStyle/>
        <a:p>
          <a:endParaRPr lang="en-US"/>
        </a:p>
      </dgm:t>
    </dgm:pt>
    <dgm:pt modelId="{2429FA81-F7C6-4BB4-8D1A-82334D151F8D}" type="sibTrans" cxnId="{4C758BC2-C47C-429F-ADEB-8C9D5860FA22}">
      <dgm:prSet phldrT="02" phldr="0"/>
      <dgm:spPr/>
      <dgm:t>
        <a:bodyPr/>
        <a:lstStyle/>
        <a:p>
          <a:endParaRPr lang="en-US"/>
        </a:p>
      </dgm:t>
    </dgm:pt>
    <dgm:pt modelId="{D11FA911-E6E5-4692-AF42-2FE2608AAED2}">
      <dgm:prSet/>
      <dgm:spPr/>
      <dgm:t>
        <a:bodyPr/>
        <a:lstStyle/>
        <a:p>
          <a:pPr algn="ctr"/>
          <a:r>
            <a:rPr lang="en-GB"/>
            <a:t>Because of </a:t>
          </a:r>
          <a:r>
            <a:rPr lang="en-GB" err="1"/>
            <a:t>Ginnie’s</a:t>
          </a:r>
          <a:r>
            <a:rPr lang="en-GB"/>
            <a:t> desire to return and her fascination with Franklin</a:t>
          </a:r>
          <a:endParaRPr lang="en-US"/>
        </a:p>
      </dgm:t>
    </dgm:pt>
    <dgm:pt modelId="{8EA18436-6B7C-4B1D-9EEA-BB03DDBABF55}" type="parTrans" cxnId="{EF930286-52BE-4F96-9B6C-B6C716193F2D}">
      <dgm:prSet/>
      <dgm:spPr/>
      <dgm:t>
        <a:bodyPr/>
        <a:lstStyle/>
        <a:p>
          <a:endParaRPr lang="en-US"/>
        </a:p>
      </dgm:t>
    </dgm:pt>
    <dgm:pt modelId="{76BE9CFD-8739-4E38-9363-DD8E9D39E792}" type="sibTrans" cxnId="{EF930286-52BE-4F96-9B6C-B6C716193F2D}">
      <dgm:prSet/>
      <dgm:spPr/>
      <dgm:t>
        <a:bodyPr/>
        <a:lstStyle/>
        <a:p>
          <a:endParaRPr lang="en-US"/>
        </a:p>
      </dgm:t>
    </dgm:pt>
    <dgm:pt modelId="{58A1B1E3-BE2E-4511-89F6-D95E8FA2F174}">
      <dgm:prSet/>
      <dgm:spPr/>
      <dgm:t>
        <a:bodyPr/>
        <a:lstStyle/>
        <a:p>
          <a:r>
            <a:rPr lang="en-GB"/>
            <a:t>Some have called it a ‘coming of age’ story</a:t>
          </a:r>
          <a:endParaRPr lang="en-US"/>
        </a:p>
      </dgm:t>
    </dgm:pt>
    <dgm:pt modelId="{C20BF3B6-7A26-4130-B156-E3B2AC9BD433}" type="parTrans" cxnId="{454E5C35-738F-4976-ACF6-CF2723DD2A97}">
      <dgm:prSet/>
      <dgm:spPr/>
      <dgm:t>
        <a:bodyPr/>
        <a:lstStyle/>
        <a:p>
          <a:endParaRPr lang="en-US"/>
        </a:p>
      </dgm:t>
    </dgm:pt>
    <dgm:pt modelId="{56611764-5044-49C8-94EB-581DA469D50E}" type="sibTrans" cxnId="{454E5C35-738F-4976-ACF6-CF2723DD2A97}">
      <dgm:prSet phldrT="03" phldr="0"/>
      <dgm:spPr/>
      <dgm:t>
        <a:bodyPr/>
        <a:lstStyle/>
        <a:p>
          <a:endParaRPr lang="en-US"/>
        </a:p>
      </dgm:t>
    </dgm:pt>
    <dgm:pt modelId="{A1711010-ECCC-46B2-9A59-8E16C1BA1FB2}">
      <dgm:prSet/>
      <dgm:spPr/>
      <dgm:t>
        <a:bodyPr/>
        <a:lstStyle/>
        <a:p>
          <a:pPr algn="ctr"/>
          <a:r>
            <a:rPr lang="en-GB"/>
            <a:t>This seems to fit a little more, as it tackles the themes of rejection, society (where do I fit in) and young adults in their quest for meaning.</a:t>
          </a:r>
          <a:endParaRPr lang="en-US"/>
        </a:p>
      </dgm:t>
    </dgm:pt>
    <dgm:pt modelId="{94AD1AB7-6B7F-43B0-B330-CD276975D891}" type="parTrans" cxnId="{ED24F95D-A9E6-49A5-B787-BF280B8C9DFE}">
      <dgm:prSet/>
      <dgm:spPr/>
      <dgm:t>
        <a:bodyPr/>
        <a:lstStyle/>
        <a:p>
          <a:endParaRPr lang="en-US"/>
        </a:p>
      </dgm:t>
    </dgm:pt>
    <dgm:pt modelId="{87803249-9AFF-4EE4-BA72-1947AE5B9AF5}" type="sibTrans" cxnId="{ED24F95D-A9E6-49A5-B787-BF280B8C9DFE}">
      <dgm:prSet/>
      <dgm:spPr/>
      <dgm:t>
        <a:bodyPr/>
        <a:lstStyle/>
        <a:p>
          <a:endParaRPr lang="en-US"/>
        </a:p>
      </dgm:t>
    </dgm:pt>
    <dgm:pt modelId="{AC264C3F-FEAD-4D22-85C6-A772FBA38D40}">
      <dgm:prSet/>
      <dgm:spPr/>
      <dgm:t>
        <a:bodyPr/>
        <a:lstStyle/>
        <a:p>
          <a:r>
            <a:rPr lang="en-GB"/>
            <a:t>It could also be a morality tale</a:t>
          </a:r>
          <a:endParaRPr lang="en-US"/>
        </a:p>
      </dgm:t>
    </dgm:pt>
    <dgm:pt modelId="{A0E5377A-43CC-4340-B1D5-6F2183504752}" type="parTrans" cxnId="{BF7EBFCD-80DE-43D5-B53F-D806E3867DFD}">
      <dgm:prSet/>
      <dgm:spPr/>
      <dgm:t>
        <a:bodyPr/>
        <a:lstStyle/>
        <a:p>
          <a:endParaRPr lang="en-US"/>
        </a:p>
      </dgm:t>
    </dgm:pt>
    <dgm:pt modelId="{4A7140FE-143E-4FE6-A390-CB60C205B65B}" type="sibTrans" cxnId="{BF7EBFCD-80DE-43D5-B53F-D806E3867DFD}">
      <dgm:prSet phldrT="04" phldr="0"/>
      <dgm:spPr/>
      <dgm:t>
        <a:bodyPr/>
        <a:lstStyle/>
        <a:p>
          <a:endParaRPr lang="en-US"/>
        </a:p>
      </dgm:t>
    </dgm:pt>
    <dgm:pt modelId="{8A0DFF49-5DDF-447E-A419-234E4E0CB90E}">
      <dgm:prSet/>
      <dgm:spPr/>
      <dgm:t>
        <a:bodyPr/>
        <a:lstStyle/>
        <a:p>
          <a:pPr algn="ctr"/>
          <a:r>
            <a:rPr lang="en-GB" err="1"/>
            <a:t>Ginnie</a:t>
          </a:r>
          <a:r>
            <a:rPr lang="en-GB"/>
            <a:t> comes, perhaps, to the realisation that she herself has been too self-absorbed, with regards to the quest for money (though perhaps her dismissal of Selena’s mum’s pneumonia) </a:t>
          </a:r>
          <a:endParaRPr lang="en-US"/>
        </a:p>
      </dgm:t>
    </dgm:pt>
    <dgm:pt modelId="{84F6127E-B504-4268-94C1-0D5A68AAA00A}" type="parTrans" cxnId="{04B75339-06F1-4D8A-A8DD-D05B119BC4EE}">
      <dgm:prSet/>
      <dgm:spPr/>
      <dgm:t>
        <a:bodyPr/>
        <a:lstStyle/>
        <a:p>
          <a:endParaRPr lang="en-US"/>
        </a:p>
      </dgm:t>
    </dgm:pt>
    <dgm:pt modelId="{3AAB6D4C-AF07-4B87-8B26-039553AE489A}" type="sibTrans" cxnId="{04B75339-06F1-4D8A-A8DD-D05B119BC4EE}">
      <dgm:prSet/>
      <dgm:spPr/>
      <dgm:t>
        <a:bodyPr/>
        <a:lstStyle/>
        <a:p>
          <a:endParaRPr lang="en-US"/>
        </a:p>
      </dgm:t>
    </dgm:pt>
    <dgm:pt modelId="{A5B68136-6C2F-49C8-A151-3C43A2A6C6CD}" type="pres">
      <dgm:prSet presAssocID="{674B7175-1F14-458C-94D3-63B4CA90BB90}" presName="root" presStyleCnt="0">
        <dgm:presLayoutVars>
          <dgm:dir/>
          <dgm:resizeHandles val="exact"/>
        </dgm:presLayoutVars>
      </dgm:prSet>
      <dgm:spPr/>
    </dgm:pt>
    <dgm:pt modelId="{EEC7AB44-D8AB-4322-B4DE-153AB0C31CAB}" type="pres">
      <dgm:prSet presAssocID="{48C78E9E-0D49-4C6C-B7A7-BBD4186D7A54}" presName="compNode" presStyleCnt="0"/>
      <dgm:spPr/>
    </dgm:pt>
    <dgm:pt modelId="{4FF6A458-CF95-4CA8-94D2-3A851474BA1B}" type="pres">
      <dgm:prSet presAssocID="{48C78E9E-0D49-4C6C-B7A7-BBD4186D7A54}" presName="bgRect" presStyleLbl="bgShp" presStyleIdx="0" presStyleCnt="4"/>
      <dgm:spPr/>
    </dgm:pt>
    <dgm:pt modelId="{3F5F5699-1C2F-429E-85FC-B2121EAF27FB}" type="pres">
      <dgm:prSet presAssocID="{48C78E9E-0D49-4C6C-B7A7-BBD4186D7A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Face with No Fill"/>
        </a:ext>
      </dgm:extLst>
    </dgm:pt>
    <dgm:pt modelId="{E42A6612-8233-42B1-882E-112932D99185}" type="pres">
      <dgm:prSet presAssocID="{48C78E9E-0D49-4C6C-B7A7-BBD4186D7A54}" presName="spaceRect" presStyleCnt="0"/>
      <dgm:spPr/>
    </dgm:pt>
    <dgm:pt modelId="{216AE6EA-D402-4B05-8D39-BBDBBF339A07}" type="pres">
      <dgm:prSet presAssocID="{48C78E9E-0D49-4C6C-B7A7-BBD4186D7A54}" presName="parTx" presStyleLbl="revTx" presStyleIdx="0" presStyleCnt="7" custScaleX="39146" custLinFactNeighborX="-30478" custLinFactNeighborY="-197">
        <dgm:presLayoutVars>
          <dgm:chMax val="0"/>
          <dgm:chPref val="0"/>
        </dgm:presLayoutVars>
      </dgm:prSet>
      <dgm:spPr/>
    </dgm:pt>
    <dgm:pt modelId="{F6F31016-8CCB-439D-8C4F-5F2B963A6277}" type="pres">
      <dgm:prSet presAssocID="{8074C95F-CC90-49DC-83B0-EC27A1650AA0}" presName="sibTrans" presStyleCnt="0"/>
      <dgm:spPr/>
    </dgm:pt>
    <dgm:pt modelId="{DABD8364-0925-4328-B42B-4DA31A24048E}" type="pres">
      <dgm:prSet presAssocID="{A32B5CC9-2539-43BD-979B-6525E62B8793}" presName="compNode" presStyleCnt="0"/>
      <dgm:spPr/>
    </dgm:pt>
    <dgm:pt modelId="{F2049040-3D9F-48D8-8697-9925D92996C8}" type="pres">
      <dgm:prSet presAssocID="{A32B5CC9-2539-43BD-979B-6525E62B8793}" presName="bgRect" presStyleLbl="bgShp" presStyleIdx="1" presStyleCnt="4"/>
      <dgm:spPr/>
    </dgm:pt>
    <dgm:pt modelId="{EE9C6B18-9184-47A2-966C-562D63A0000F}" type="pres">
      <dgm:prSet presAssocID="{A32B5CC9-2539-43BD-979B-6525E62B87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BED82E45-1ACF-4FD9-A23E-A2FCC60EA96D}" type="pres">
      <dgm:prSet presAssocID="{A32B5CC9-2539-43BD-979B-6525E62B8793}" presName="spaceRect" presStyleCnt="0"/>
      <dgm:spPr/>
    </dgm:pt>
    <dgm:pt modelId="{C2585B2C-2B46-4C37-8CAF-09F3F6284625}" type="pres">
      <dgm:prSet presAssocID="{A32B5CC9-2539-43BD-979B-6525E62B8793}" presName="parTx" presStyleLbl="revTx" presStyleIdx="1" presStyleCnt="7" custScaleX="83914" custLinFactNeighborX="-7688" custLinFactNeighborY="-3709">
        <dgm:presLayoutVars>
          <dgm:chMax val="0"/>
          <dgm:chPref val="0"/>
        </dgm:presLayoutVars>
      </dgm:prSet>
      <dgm:spPr/>
    </dgm:pt>
    <dgm:pt modelId="{C90CBB68-D256-46B7-AA6D-C0A409BF91FF}" type="pres">
      <dgm:prSet presAssocID="{A32B5CC9-2539-43BD-979B-6525E62B8793}" presName="desTx" presStyleLbl="revTx" presStyleIdx="2" presStyleCnt="7" custScaleX="128713" custLinFactNeighborX="-9244">
        <dgm:presLayoutVars/>
      </dgm:prSet>
      <dgm:spPr/>
    </dgm:pt>
    <dgm:pt modelId="{EA150DBE-1430-486D-803C-106236FC580A}" type="pres">
      <dgm:prSet presAssocID="{2429FA81-F7C6-4BB4-8D1A-82334D151F8D}" presName="sibTrans" presStyleCnt="0"/>
      <dgm:spPr/>
    </dgm:pt>
    <dgm:pt modelId="{73420735-4AA8-42B1-A2DD-07A5ECFCB57E}" type="pres">
      <dgm:prSet presAssocID="{58A1B1E3-BE2E-4511-89F6-D95E8FA2F174}" presName="compNode" presStyleCnt="0"/>
      <dgm:spPr/>
    </dgm:pt>
    <dgm:pt modelId="{EB7F5318-9AA3-46CD-AAD6-2E2FED160962}" type="pres">
      <dgm:prSet presAssocID="{58A1B1E3-BE2E-4511-89F6-D95E8FA2F174}" presName="bgRect" presStyleLbl="bgShp" presStyleIdx="2" presStyleCnt="4"/>
      <dgm:spPr/>
    </dgm:pt>
    <dgm:pt modelId="{D8606967-C9FC-4906-AB4C-39A62433FE73}" type="pres">
      <dgm:prSet presAssocID="{58A1B1E3-BE2E-4511-89F6-D95E8FA2F174}" presName="iconRect" presStyleLbl="node1" presStyleIdx="2" presStyleCnt="4"/>
      <dgm:spPr>
        <a:prstGeom prst="upArrow">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ull"/>
        </a:ext>
      </dgm:extLst>
    </dgm:pt>
    <dgm:pt modelId="{13149CB1-0783-4B50-8BF8-8892FBE77277}" type="pres">
      <dgm:prSet presAssocID="{58A1B1E3-BE2E-4511-89F6-D95E8FA2F174}" presName="spaceRect" presStyleCnt="0"/>
      <dgm:spPr/>
    </dgm:pt>
    <dgm:pt modelId="{58458C63-4DDF-4956-B1D3-0C6F90C4C0D3}" type="pres">
      <dgm:prSet presAssocID="{58A1B1E3-BE2E-4511-89F6-D95E8FA2F174}" presName="parTx" presStyleLbl="revTx" presStyleIdx="3" presStyleCnt="7" custScaleX="83202" custLinFactNeighborX="-11597" custLinFactNeighborY="1172">
        <dgm:presLayoutVars>
          <dgm:chMax val="0"/>
          <dgm:chPref val="0"/>
        </dgm:presLayoutVars>
      </dgm:prSet>
      <dgm:spPr/>
    </dgm:pt>
    <dgm:pt modelId="{ECD747B5-2E06-43D9-928A-1763ECFA4ACB}" type="pres">
      <dgm:prSet presAssocID="{58A1B1E3-BE2E-4511-89F6-D95E8FA2F174}" presName="desTx" presStyleLbl="revTx" presStyleIdx="4" presStyleCnt="7" custScaleX="133322" custLinFactNeighborX="-4041" custLinFactNeighborY="1295">
        <dgm:presLayoutVars/>
      </dgm:prSet>
      <dgm:spPr/>
    </dgm:pt>
    <dgm:pt modelId="{DA8F5D13-AACB-460D-B584-763780746494}" type="pres">
      <dgm:prSet presAssocID="{56611764-5044-49C8-94EB-581DA469D50E}" presName="sibTrans" presStyleCnt="0"/>
      <dgm:spPr/>
    </dgm:pt>
    <dgm:pt modelId="{C23B8A0C-D27F-46C4-8B52-7E453988133F}" type="pres">
      <dgm:prSet presAssocID="{AC264C3F-FEAD-4D22-85C6-A772FBA38D40}" presName="compNode" presStyleCnt="0"/>
      <dgm:spPr/>
    </dgm:pt>
    <dgm:pt modelId="{60AAFE45-1EA9-4F95-88AB-AA2C66FC655B}" type="pres">
      <dgm:prSet presAssocID="{AC264C3F-FEAD-4D22-85C6-A772FBA38D40}" presName="bgRect" presStyleLbl="bgShp" presStyleIdx="3" presStyleCnt="4"/>
      <dgm:spPr/>
    </dgm:pt>
    <dgm:pt modelId="{BCFB071E-A832-48CC-9244-9463CE4A2A15}" type="pres">
      <dgm:prSet presAssocID="{AC264C3F-FEAD-4D22-85C6-A772FBA38D40}" presName="iconRect" presStyleLbl="node1" presStyleIdx="3" presStyleCnt="4"/>
      <dgm:spPr>
        <a:prstGeom prst="noSmoking">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stle scene"/>
        </a:ext>
      </dgm:extLst>
    </dgm:pt>
    <dgm:pt modelId="{0A28396D-58A4-46D5-A70B-4AF2DDF5D9DB}" type="pres">
      <dgm:prSet presAssocID="{AC264C3F-FEAD-4D22-85C6-A772FBA38D40}" presName="spaceRect" presStyleCnt="0"/>
      <dgm:spPr/>
    </dgm:pt>
    <dgm:pt modelId="{D449DF3F-F3FC-4BA4-9BF9-5804056770CC}" type="pres">
      <dgm:prSet presAssocID="{AC264C3F-FEAD-4D22-85C6-A772FBA38D40}" presName="parTx" presStyleLbl="revTx" presStyleIdx="5" presStyleCnt="7" custScaleX="75663" custLinFactNeighborX="-16113" custLinFactNeighborY="1786">
        <dgm:presLayoutVars>
          <dgm:chMax val="0"/>
          <dgm:chPref val="0"/>
        </dgm:presLayoutVars>
      </dgm:prSet>
      <dgm:spPr/>
    </dgm:pt>
    <dgm:pt modelId="{93BD618B-500B-47FB-A2B0-12435B830177}" type="pres">
      <dgm:prSet presAssocID="{AC264C3F-FEAD-4D22-85C6-A772FBA38D40}" presName="desTx" presStyleLbl="revTx" presStyleIdx="6" presStyleCnt="7" custScaleX="138342" custLinFactNeighborX="2890">
        <dgm:presLayoutVars/>
      </dgm:prSet>
      <dgm:spPr/>
    </dgm:pt>
  </dgm:ptLst>
  <dgm:cxnLst>
    <dgm:cxn modelId="{BBEF741B-6EF9-4A02-BD87-9F0D743F2ECB}" type="presOf" srcId="{48C78E9E-0D49-4C6C-B7A7-BBD4186D7A54}" destId="{216AE6EA-D402-4B05-8D39-BBDBBF339A07}" srcOrd="0" destOrd="0" presId="urn:microsoft.com/office/officeart/2018/2/layout/IconVerticalSolidList"/>
    <dgm:cxn modelId="{EE62B625-2F24-431C-993E-5CC9FF96283D}" type="presOf" srcId="{674B7175-1F14-458C-94D3-63B4CA90BB90}" destId="{A5B68136-6C2F-49C8-A151-3C43A2A6C6CD}" srcOrd="0" destOrd="0" presId="urn:microsoft.com/office/officeart/2018/2/layout/IconVerticalSolidList"/>
    <dgm:cxn modelId="{2AC4A92F-845B-4FE4-80C8-813BE1F36DBA}" type="presOf" srcId="{8A0DFF49-5DDF-447E-A419-234E4E0CB90E}" destId="{93BD618B-500B-47FB-A2B0-12435B830177}" srcOrd="0" destOrd="0" presId="urn:microsoft.com/office/officeart/2018/2/layout/IconVerticalSolidList"/>
    <dgm:cxn modelId="{454E5C35-738F-4976-ACF6-CF2723DD2A97}" srcId="{674B7175-1F14-458C-94D3-63B4CA90BB90}" destId="{58A1B1E3-BE2E-4511-89F6-D95E8FA2F174}" srcOrd="2" destOrd="0" parTransId="{C20BF3B6-7A26-4130-B156-E3B2AC9BD433}" sibTransId="{56611764-5044-49C8-94EB-581DA469D50E}"/>
    <dgm:cxn modelId="{04B75339-06F1-4D8A-A8DD-D05B119BC4EE}" srcId="{AC264C3F-FEAD-4D22-85C6-A772FBA38D40}" destId="{8A0DFF49-5DDF-447E-A419-234E4E0CB90E}" srcOrd="0" destOrd="0" parTransId="{84F6127E-B504-4268-94C1-0D5A68AAA00A}" sibTransId="{3AAB6D4C-AF07-4B87-8B26-039553AE489A}"/>
    <dgm:cxn modelId="{ED24F95D-A9E6-49A5-B787-BF280B8C9DFE}" srcId="{58A1B1E3-BE2E-4511-89F6-D95E8FA2F174}" destId="{A1711010-ECCC-46B2-9A59-8E16C1BA1FB2}" srcOrd="0" destOrd="0" parTransId="{94AD1AB7-6B7F-43B0-B330-CD276975D891}" sibTransId="{87803249-9AFF-4EE4-BA72-1947AE5B9AF5}"/>
    <dgm:cxn modelId="{135C8044-BB53-433E-B15D-71E73EF5E59E}" type="presOf" srcId="{A32B5CC9-2539-43BD-979B-6525E62B8793}" destId="{C2585B2C-2B46-4C37-8CAF-09F3F6284625}" srcOrd="0" destOrd="0" presId="urn:microsoft.com/office/officeart/2018/2/layout/IconVerticalSolidList"/>
    <dgm:cxn modelId="{EF930286-52BE-4F96-9B6C-B6C716193F2D}" srcId="{A32B5CC9-2539-43BD-979B-6525E62B8793}" destId="{D11FA911-E6E5-4692-AF42-2FE2608AAED2}" srcOrd="0" destOrd="0" parTransId="{8EA18436-6B7C-4B1D-9EEA-BB03DDBABF55}" sibTransId="{76BE9CFD-8739-4E38-9363-DD8E9D39E792}"/>
    <dgm:cxn modelId="{80EE319A-0107-4993-A808-256B86DC3359}" type="presOf" srcId="{58A1B1E3-BE2E-4511-89F6-D95E8FA2F174}" destId="{58458C63-4DDF-4956-B1D3-0C6F90C4C0D3}" srcOrd="0" destOrd="0" presId="urn:microsoft.com/office/officeart/2018/2/layout/IconVerticalSolidList"/>
    <dgm:cxn modelId="{434247A0-06AA-4E6F-9B3C-ADFA2DE5F892}" type="presOf" srcId="{A1711010-ECCC-46B2-9A59-8E16C1BA1FB2}" destId="{ECD747B5-2E06-43D9-928A-1763ECFA4ACB}" srcOrd="0" destOrd="0" presId="urn:microsoft.com/office/officeart/2018/2/layout/IconVerticalSolidList"/>
    <dgm:cxn modelId="{781A95AC-FB80-4F82-842A-FAA98F33CE90}" type="presOf" srcId="{D11FA911-E6E5-4692-AF42-2FE2608AAED2}" destId="{C90CBB68-D256-46B7-AA6D-C0A409BF91FF}" srcOrd="0" destOrd="0" presId="urn:microsoft.com/office/officeart/2018/2/layout/IconVerticalSolidList"/>
    <dgm:cxn modelId="{4C758BC2-C47C-429F-ADEB-8C9D5860FA22}" srcId="{674B7175-1F14-458C-94D3-63B4CA90BB90}" destId="{A32B5CC9-2539-43BD-979B-6525E62B8793}" srcOrd="1" destOrd="0" parTransId="{0957F4E2-3452-4779-BE51-37A25585CA5D}" sibTransId="{2429FA81-F7C6-4BB4-8D1A-82334D151F8D}"/>
    <dgm:cxn modelId="{9BF222CD-9734-445D-9A0B-5CF239BF3D03}" srcId="{674B7175-1F14-458C-94D3-63B4CA90BB90}" destId="{48C78E9E-0D49-4C6C-B7A7-BBD4186D7A54}" srcOrd="0" destOrd="0" parTransId="{458966B7-9ED7-4D21-8D51-6D104614D1A5}" sibTransId="{8074C95F-CC90-49DC-83B0-EC27A1650AA0}"/>
    <dgm:cxn modelId="{BF7EBFCD-80DE-43D5-B53F-D806E3867DFD}" srcId="{674B7175-1F14-458C-94D3-63B4CA90BB90}" destId="{AC264C3F-FEAD-4D22-85C6-A772FBA38D40}" srcOrd="3" destOrd="0" parTransId="{A0E5377A-43CC-4340-B1D5-6F2183504752}" sibTransId="{4A7140FE-143E-4FE6-A390-CB60C205B65B}"/>
    <dgm:cxn modelId="{782F74D8-DF88-4BC5-8BC7-AA85B7D23AFF}" type="presOf" srcId="{AC264C3F-FEAD-4D22-85C6-A772FBA38D40}" destId="{D449DF3F-F3FC-4BA4-9BF9-5804056770CC}" srcOrd="0" destOrd="0" presId="urn:microsoft.com/office/officeart/2018/2/layout/IconVerticalSolidList"/>
    <dgm:cxn modelId="{E7EA9E50-8EDF-4186-A689-EFE151AF1D43}" type="presParOf" srcId="{A5B68136-6C2F-49C8-A151-3C43A2A6C6CD}" destId="{EEC7AB44-D8AB-4322-B4DE-153AB0C31CAB}" srcOrd="0" destOrd="0" presId="urn:microsoft.com/office/officeart/2018/2/layout/IconVerticalSolidList"/>
    <dgm:cxn modelId="{E122CBE1-79B0-4747-ACA6-3675865FB971}" type="presParOf" srcId="{EEC7AB44-D8AB-4322-B4DE-153AB0C31CAB}" destId="{4FF6A458-CF95-4CA8-94D2-3A851474BA1B}" srcOrd="0" destOrd="0" presId="urn:microsoft.com/office/officeart/2018/2/layout/IconVerticalSolidList"/>
    <dgm:cxn modelId="{93B47EA9-C054-45C4-BCE2-E2949C0FC68A}" type="presParOf" srcId="{EEC7AB44-D8AB-4322-B4DE-153AB0C31CAB}" destId="{3F5F5699-1C2F-429E-85FC-B2121EAF27FB}" srcOrd="1" destOrd="0" presId="urn:microsoft.com/office/officeart/2018/2/layout/IconVerticalSolidList"/>
    <dgm:cxn modelId="{CAFE8A0F-0D78-4BFF-967E-2F27448C8F23}" type="presParOf" srcId="{EEC7AB44-D8AB-4322-B4DE-153AB0C31CAB}" destId="{E42A6612-8233-42B1-882E-112932D99185}" srcOrd="2" destOrd="0" presId="urn:microsoft.com/office/officeart/2018/2/layout/IconVerticalSolidList"/>
    <dgm:cxn modelId="{48DEAF3E-94A0-45FB-A4B2-E10840D3BB12}" type="presParOf" srcId="{EEC7AB44-D8AB-4322-B4DE-153AB0C31CAB}" destId="{216AE6EA-D402-4B05-8D39-BBDBBF339A07}" srcOrd="3" destOrd="0" presId="urn:microsoft.com/office/officeart/2018/2/layout/IconVerticalSolidList"/>
    <dgm:cxn modelId="{1E17EE43-A02F-49B2-83FF-7BAA2FDAD6CE}" type="presParOf" srcId="{A5B68136-6C2F-49C8-A151-3C43A2A6C6CD}" destId="{F6F31016-8CCB-439D-8C4F-5F2B963A6277}" srcOrd="1" destOrd="0" presId="urn:microsoft.com/office/officeart/2018/2/layout/IconVerticalSolidList"/>
    <dgm:cxn modelId="{D7179BAF-A487-420F-8588-FC1C8B76E72F}" type="presParOf" srcId="{A5B68136-6C2F-49C8-A151-3C43A2A6C6CD}" destId="{DABD8364-0925-4328-B42B-4DA31A24048E}" srcOrd="2" destOrd="0" presId="urn:microsoft.com/office/officeart/2018/2/layout/IconVerticalSolidList"/>
    <dgm:cxn modelId="{D47F8284-C3D6-4693-88D4-56AF21286B57}" type="presParOf" srcId="{DABD8364-0925-4328-B42B-4DA31A24048E}" destId="{F2049040-3D9F-48D8-8697-9925D92996C8}" srcOrd="0" destOrd="0" presId="urn:microsoft.com/office/officeart/2018/2/layout/IconVerticalSolidList"/>
    <dgm:cxn modelId="{3B2EB242-7A2E-4B17-97D4-B279B4A23BBD}" type="presParOf" srcId="{DABD8364-0925-4328-B42B-4DA31A24048E}" destId="{EE9C6B18-9184-47A2-966C-562D63A0000F}" srcOrd="1" destOrd="0" presId="urn:microsoft.com/office/officeart/2018/2/layout/IconVerticalSolidList"/>
    <dgm:cxn modelId="{6B4B6F80-33B6-4429-BFAF-2051054759A1}" type="presParOf" srcId="{DABD8364-0925-4328-B42B-4DA31A24048E}" destId="{BED82E45-1ACF-4FD9-A23E-A2FCC60EA96D}" srcOrd="2" destOrd="0" presId="urn:microsoft.com/office/officeart/2018/2/layout/IconVerticalSolidList"/>
    <dgm:cxn modelId="{9514EF2B-B334-4849-865A-26AD3DA402B9}" type="presParOf" srcId="{DABD8364-0925-4328-B42B-4DA31A24048E}" destId="{C2585B2C-2B46-4C37-8CAF-09F3F6284625}" srcOrd="3" destOrd="0" presId="urn:microsoft.com/office/officeart/2018/2/layout/IconVerticalSolidList"/>
    <dgm:cxn modelId="{7DDB1437-D972-4972-A674-70F35682B228}" type="presParOf" srcId="{DABD8364-0925-4328-B42B-4DA31A24048E}" destId="{C90CBB68-D256-46B7-AA6D-C0A409BF91FF}" srcOrd="4" destOrd="0" presId="urn:microsoft.com/office/officeart/2018/2/layout/IconVerticalSolidList"/>
    <dgm:cxn modelId="{BFB75452-0AC2-4A7C-9037-98EB76B2CC8C}" type="presParOf" srcId="{A5B68136-6C2F-49C8-A151-3C43A2A6C6CD}" destId="{EA150DBE-1430-486D-803C-106236FC580A}" srcOrd="3" destOrd="0" presId="urn:microsoft.com/office/officeart/2018/2/layout/IconVerticalSolidList"/>
    <dgm:cxn modelId="{15760E35-684F-4FE1-B3F3-0F398C9B7E74}" type="presParOf" srcId="{A5B68136-6C2F-49C8-A151-3C43A2A6C6CD}" destId="{73420735-4AA8-42B1-A2DD-07A5ECFCB57E}" srcOrd="4" destOrd="0" presId="urn:microsoft.com/office/officeart/2018/2/layout/IconVerticalSolidList"/>
    <dgm:cxn modelId="{63166574-EAE2-48FA-BFEF-07D5099F2E27}" type="presParOf" srcId="{73420735-4AA8-42B1-A2DD-07A5ECFCB57E}" destId="{EB7F5318-9AA3-46CD-AAD6-2E2FED160962}" srcOrd="0" destOrd="0" presId="urn:microsoft.com/office/officeart/2018/2/layout/IconVerticalSolidList"/>
    <dgm:cxn modelId="{D4706A92-5CDB-4E49-A086-CF9B6C212923}" type="presParOf" srcId="{73420735-4AA8-42B1-A2DD-07A5ECFCB57E}" destId="{D8606967-C9FC-4906-AB4C-39A62433FE73}" srcOrd="1" destOrd="0" presId="urn:microsoft.com/office/officeart/2018/2/layout/IconVerticalSolidList"/>
    <dgm:cxn modelId="{FEE4B12A-4E6D-47D3-BCBC-B3AC5A7FED9E}" type="presParOf" srcId="{73420735-4AA8-42B1-A2DD-07A5ECFCB57E}" destId="{13149CB1-0783-4B50-8BF8-8892FBE77277}" srcOrd="2" destOrd="0" presId="urn:microsoft.com/office/officeart/2018/2/layout/IconVerticalSolidList"/>
    <dgm:cxn modelId="{DE54431F-01AB-4E5D-AEAE-0A7A8C6BB737}" type="presParOf" srcId="{73420735-4AA8-42B1-A2DD-07A5ECFCB57E}" destId="{58458C63-4DDF-4956-B1D3-0C6F90C4C0D3}" srcOrd="3" destOrd="0" presId="urn:microsoft.com/office/officeart/2018/2/layout/IconVerticalSolidList"/>
    <dgm:cxn modelId="{06336D08-0A5C-4C9A-A632-29611824F6E8}" type="presParOf" srcId="{73420735-4AA8-42B1-A2DD-07A5ECFCB57E}" destId="{ECD747B5-2E06-43D9-928A-1763ECFA4ACB}" srcOrd="4" destOrd="0" presId="urn:microsoft.com/office/officeart/2018/2/layout/IconVerticalSolidList"/>
    <dgm:cxn modelId="{F63082A3-5455-4E1C-A1BC-D4BF88E33C2E}" type="presParOf" srcId="{A5B68136-6C2F-49C8-A151-3C43A2A6C6CD}" destId="{DA8F5D13-AACB-460D-B584-763780746494}" srcOrd="5" destOrd="0" presId="urn:microsoft.com/office/officeart/2018/2/layout/IconVerticalSolidList"/>
    <dgm:cxn modelId="{23B30E72-62EE-423F-A537-896363204F42}" type="presParOf" srcId="{A5B68136-6C2F-49C8-A151-3C43A2A6C6CD}" destId="{C23B8A0C-D27F-46C4-8B52-7E453988133F}" srcOrd="6" destOrd="0" presId="urn:microsoft.com/office/officeart/2018/2/layout/IconVerticalSolidList"/>
    <dgm:cxn modelId="{ECE68BFC-645D-4C66-B02C-A7752B454997}" type="presParOf" srcId="{C23B8A0C-D27F-46C4-8B52-7E453988133F}" destId="{60AAFE45-1EA9-4F95-88AB-AA2C66FC655B}" srcOrd="0" destOrd="0" presId="urn:microsoft.com/office/officeart/2018/2/layout/IconVerticalSolidList"/>
    <dgm:cxn modelId="{68BDACC6-7A18-4AA4-AD99-41A80D1D3D52}" type="presParOf" srcId="{C23B8A0C-D27F-46C4-8B52-7E453988133F}" destId="{BCFB071E-A832-48CC-9244-9463CE4A2A15}" srcOrd="1" destOrd="0" presId="urn:microsoft.com/office/officeart/2018/2/layout/IconVerticalSolidList"/>
    <dgm:cxn modelId="{D9934A7C-BEAD-4BED-904B-3706617074C5}" type="presParOf" srcId="{C23B8A0C-D27F-46C4-8B52-7E453988133F}" destId="{0A28396D-58A4-46D5-A70B-4AF2DDF5D9DB}" srcOrd="2" destOrd="0" presId="urn:microsoft.com/office/officeart/2018/2/layout/IconVerticalSolidList"/>
    <dgm:cxn modelId="{0FD9E42B-79D6-4D3D-AB09-62F9F78EAAD7}" type="presParOf" srcId="{C23B8A0C-D27F-46C4-8B52-7E453988133F}" destId="{D449DF3F-F3FC-4BA4-9BF9-5804056770CC}" srcOrd="3" destOrd="0" presId="urn:microsoft.com/office/officeart/2018/2/layout/IconVerticalSolidList"/>
    <dgm:cxn modelId="{1580E8A8-A6D9-47B3-A5CD-574FFD6F9692}" type="presParOf" srcId="{C23B8A0C-D27F-46C4-8B52-7E453988133F}" destId="{93BD618B-500B-47FB-A2B0-12435B83017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ED6AF-DC20-4D5B-8256-B528F78A972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3418677-6EF5-43EF-A9A4-24B96EC23301}">
      <dgm:prSet/>
      <dgm:spPr/>
      <dgm:t>
        <a:bodyPr/>
        <a:lstStyle/>
        <a:p>
          <a:r>
            <a:rPr lang="en-GB"/>
            <a:t>Selena is from a similarly wealthy family to Ginnie, though it is inferred that Ginnie is ‘old money’ and Selena is from the ‘new money’ – there are the pressumptions of old vs new money:</a:t>
          </a:r>
          <a:endParaRPr lang="en-US"/>
        </a:p>
      </dgm:t>
    </dgm:pt>
    <dgm:pt modelId="{4A6CD932-BAC0-4CB5-93D8-F6A77D6DB37A}" type="parTrans" cxnId="{24ABAC44-C594-4481-BC8D-76B8341631C8}">
      <dgm:prSet/>
      <dgm:spPr/>
      <dgm:t>
        <a:bodyPr/>
        <a:lstStyle/>
        <a:p>
          <a:endParaRPr lang="en-US"/>
        </a:p>
      </dgm:t>
    </dgm:pt>
    <dgm:pt modelId="{D059CF79-20C2-4714-9E67-CD33F510078A}" type="sibTrans" cxnId="{24ABAC44-C594-4481-BC8D-76B8341631C8}">
      <dgm:prSet/>
      <dgm:spPr/>
      <dgm:t>
        <a:bodyPr/>
        <a:lstStyle/>
        <a:p>
          <a:endParaRPr lang="en-US"/>
        </a:p>
      </dgm:t>
    </dgm:pt>
    <dgm:pt modelId="{1214EBA9-55D6-419B-8291-D57EC3C3ED9A}">
      <dgm:prSet/>
      <dgm:spPr/>
      <dgm:t>
        <a:bodyPr/>
        <a:lstStyle/>
        <a:p>
          <a:r>
            <a:rPr lang="en-GB"/>
            <a:t>“</a:t>
          </a:r>
          <a:r>
            <a:rPr lang="en-GB" i="1"/>
            <a:t>She looked around the room, mentally rearranging furniture, throwing out table lamps, removing artificial flowers. In her opinion, it was an altogether hideous room--expensive but cheesy.</a:t>
          </a:r>
          <a:r>
            <a:rPr lang="en-GB"/>
            <a:t>” (p. 2)</a:t>
          </a:r>
          <a:endParaRPr lang="en-US"/>
        </a:p>
      </dgm:t>
    </dgm:pt>
    <dgm:pt modelId="{A8ABDFDD-FA96-4FE3-90EB-6A6B876ED2C9}" type="parTrans" cxnId="{795C81DE-B9D2-4376-B683-B6B560D5C547}">
      <dgm:prSet/>
      <dgm:spPr/>
      <dgm:t>
        <a:bodyPr/>
        <a:lstStyle/>
        <a:p>
          <a:endParaRPr lang="en-US"/>
        </a:p>
      </dgm:t>
    </dgm:pt>
    <dgm:pt modelId="{DDF6CDCC-3EE7-49CC-886E-A0D7F77589C7}" type="sibTrans" cxnId="{795C81DE-B9D2-4376-B683-B6B560D5C547}">
      <dgm:prSet/>
      <dgm:spPr/>
      <dgm:t>
        <a:bodyPr/>
        <a:lstStyle/>
        <a:p>
          <a:endParaRPr lang="en-US"/>
        </a:p>
      </dgm:t>
    </dgm:pt>
    <dgm:pt modelId="{825F4A7E-BA83-4405-A72D-62245615E509}">
      <dgm:prSet/>
      <dgm:spPr/>
      <dgm:t>
        <a:bodyPr/>
        <a:lstStyle/>
        <a:p>
          <a:r>
            <a:rPr lang="en-GB"/>
            <a:t>When looked in the context of Salinger’s </a:t>
          </a:r>
          <a:r>
            <a:rPr lang="en-GB" i="1"/>
            <a:t>Catcher in the Rye</a:t>
          </a:r>
          <a:r>
            <a:rPr lang="en-GB"/>
            <a:t>, we can assert:</a:t>
          </a:r>
          <a:endParaRPr lang="en-US"/>
        </a:p>
      </dgm:t>
    </dgm:pt>
    <dgm:pt modelId="{2C216B74-3009-471F-A8C2-41327AEB61C5}" type="parTrans" cxnId="{455E2D1A-643B-4B64-B723-E25937FEB822}">
      <dgm:prSet/>
      <dgm:spPr/>
      <dgm:t>
        <a:bodyPr/>
        <a:lstStyle/>
        <a:p>
          <a:endParaRPr lang="en-US"/>
        </a:p>
      </dgm:t>
    </dgm:pt>
    <dgm:pt modelId="{853FEE12-FA73-4F92-8C80-885354066A14}" type="sibTrans" cxnId="{455E2D1A-643B-4B64-B723-E25937FEB822}">
      <dgm:prSet/>
      <dgm:spPr/>
      <dgm:t>
        <a:bodyPr/>
        <a:lstStyle/>
        <a:p>
          <a:endParaRPr lang="en-US"/>
        </a:p>
      </dgm:t>
    </dgm:pt>
    <dgm:pt modelId="{50415455-5C01-4B7F-B45D-4760F136041D}">
      <dgm:prSet/>
      <dgm:spPr/>
      <dgm:t>
        <a:bodyPr/>
        <a:lstStyle/>
        <a:p>
          <a:r>
            <a:rPr lang="en-GB"/>
            <a:t>“</a:t>
          </a:r>
          <a:r>
            <a:rPr lang="en-GB" i="1"/>
            <a:t>Such a materialistic relation is therefore broken by a problem of small money. This story reveals how relationships in our society have become hollow and materialistic.</a:t>
          </a:r>
          <a:r>
            <a:rPr lang="en-GB"/>
            <a:t>” (Hayase, p. 77)</a:t>
          </a:r>
          <a:endParaRPr lang="en-US"/>
        </a:p>
      </dgm:t>
    </dgm:pt>
    <dgm:pt modelId="{64317700-FFDD-4BB7-91D6-E95D5BBB81D2}" type="parTrans" cxnId="{98FCF82D-301B-44C9-9456-C89FF40271E9}">
      <dgm:prSet/>
      <dgm:spPr/>
      <dgm:t>
        <a:bodyPr/>
        <a:lstStyle/>
        <a:p>
          <a:endParaRPr lang="en-US"/>
        </a:p>
      </dgm:t>
    </dgm:pt>
    <dgm:pt modelId="{75C7D05D-2D78-43F6-91C6-6F6544CED575}" type="sibTrans" cxnId="{98FCF82D-301B-44C9-9456-C89FF40271E9}">
      <dgm:prSet/>
      <dgm:spPr/>
      <dgm:t>
        <a:bodyPr/>
        <a:lstStyle/>
        <a:p>
          <a:endParaRPr lang="en-US"/>
        </a:p>
      </dgm:t>
    </dgm:pt>
    <dgm:pt modelId="{1D0DE8CF-C6E2-45F0-93BD-48F2FBDC56F5}" type="pres">
      <dgm:prSet presAssocID="{147ED6AF-DC20-4D5B-8256-B528F78A9721}" presName="root" presStyleCnt="0">
        <dgm:presLayoutVars>
          <dgm:dir/>
          <dgm:resizeHandles val="exact"/>
        </dgm:presLayoutVars>
      </dgm:prSet>
      <dgm:spPr/>
    </dgm:pt>
    <dgm:pt modelId="{6DAEBF80-AB34-4B78-80CF-33577664DEFA}" type="pres">
      <dgm:prSet presAssocID="{53418677-6EF5-43EF-A9A4-24B96EC23301}" presName="compNode" presStyleCnt="0"/>
      <dgm:spPr/>
    </dgm:pt>
    <dgm:pt modelId="{AFACA96A-9B8B-4B6A-858E-A8AD63F4BAB7}" type="pres">
      <dgm:prSet presAssocID="{53418677-6EF5-43EF-A9A4-24B96EC233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21F73702-1939-4C51-A058-DFAD56E5F372}" type="pres">
      <dgm:prSet presAssocID="{53418677-6EF5-43EF-A9A4-24B96EC23301}" presName="spaceRect" presStyleCnt="0"/>
      <dgm:spPr/>
    </dgm:pt>
    <dgm:pt modelId="{244762B3-7254-4643-BEDF-76548505E5FC}" type="pres">
      <dgm:prSet presAssocID="{53418677-6EF5-43EF-A9A4-24B96EC23301}" presName="textRect" presStyleLbl="revTx" presStyleIdx="0" presStyleCnt="4">
        <dgm:presLayoutVars>
          <dgm:chMax val="1"/>
          <dgm:chPref val="1"/>
        </dgm:presLayoutVars>
      </dgm:prSet>
      <dgm:spPr/>
    </dgm:pt>
    <dgm:pt modelId="{23BF9DC1-84AE-4F67-8BA3-1C3D33EDCB64}" type="pres">
      <dgm:prSet presAssocID="{D059CF79-20C2-4714-9E67-CD33F510078A}" presName="sibTrans" presStyleCnt="0"/>
      <dgm:spPr/>
    </dgm:pt>
    <dgm:pt modelId="{F195E6AB-6A10-440A-B437-618E7486564D}" type="pres">
      <dgm:prSet presAssocID="{1214EBA9-55D6-419B-8291-D57EC3C3ED9A}" presName="compNode" presStyleCnt="0"/>
      <dgm:spPr/>
    </dgm:pt>
    <dgm:pt modelId="{58DF4E3B-78F2-4E46-BB44-1EDBB9AE8468}" type="pres">
      <dgm:prSet presAssocID="{1214EBA9-55D6-419B-8291-D57EC3C3ED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ch"/>
        </a:ext>
      </dgm:extLst>
    </dgm:pt>
    <dgm:pt modelId="{0168E0C4-C8AC-465C-963C-973EDB57E36C}" type="pres">
      <dgm:prSet presAssocID="{1214EBA9-55D6-419B-8291-D57EC3C3ED9A}" presName="spaceRect" presStyleCnt="0"/>
      <dgm:spPr/>
    </dgm:pt>
    <dgm:pt modelId="{13D4DFAB-2274-4D93-85B7-EEA4EDBEB75A}" type="pres">
      <dgm:prSet presAssocID="{1214EBA9-55D6-419B-8291-D57EC3C3ED9A}" presName="textRect" presStyleLbl="revTx" presStyleIdx="1" presStyleCnt="4">
        <dgm:presLayoutVars>
          <dgm:chMax val="1"/>
          <dgm:chPref val="1"/>
        </dgm:presLayoutVars>
      </dgm:prSet>
      <dgm:spPr/>
    </dgm:pt>
    <dgm:pt modelId="{B594522A-DFBC-452F-B605-453B104E317E}" type="pres">
      <dgm:prSet presAssocID="{DDF6CDCC-3EE7-49CC-886E-A0D7F77589C7}" presName="sibTrans" presStyleCnt="0"/>
      <dgm:spPr/>
    </dgm:pt>
    <dgm:pt modelId="{B48106A0-9069-496A-A41A-AE35FFED887D}" type="pres">
      <dgm:prSet presAssocID="{825F4A7E-BA83-4405-A72D-62245615E509}" presName="compNode" presStyleCnt="0"/>
      <dgm:spPr/>
    </dgm:pt>
    <dgm:pt modelId="{AB3CD4F3-77C9-4032-87A4-30FC2FDDA41B}" type="pres">
      <dgm:prSet presAssocID="{825F4A7E-BA83-4405-A72D-62245615E5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ale"/>
        </a:ext>
      </dgm:extLst>
    </dgm:pt>
    <dgm:pt modelId="{BF827792-7EFC-4C7C-A749-5B7D1A29A085}" type="pres">
      <dgm:prSet presAssocID="{825F4A7E-BA83-4405-A72D-62245615E509}" presName="spaceRect" presStyleCnt="0"/>
      <dgm:spPr/>
    </dgm:pt>
    <dgm:pt modelId="{DF0CE3FE-C225-4693-BC2B-60AC4F0E2934}" type="pres">
      <dgm:prSet presAssocID="{825F4A7E-BA83-4405-A72D-62245615E509}" presName="textRect" presStyleLbl="revTx" presStyleIdx="2" presStyleCnt="4">
        <dgm:presLayoutVars>
          <dgm:chMax val="1"/>
          <dgm:chPref val="1"/>
        </dgm:presLayoutVars>
      </dgm:prSet>
      <dgm:spPr/>
    </dgm:pt>
    <dgm:pt modelId="{1FC21B24-5520-4480-AE00-59FA7BB53717}" type="pres">
      <dgm:prSet presAssocID="{853FEE12-FA73-4F92-8C80-885354066A14}" presName="sibTrans" presStyleCnt="0"/>
      <dgm:spPr/>
    </dgm:pt>
    <dgm:pt modelId="{05789A59-699D-4AEA-A6D7-D3FA499917F3}" type="pres">
      <dgm:prSet presAssocID="{50415455-5C01-4B7F-B45D-4760F136041D}" presName="compNode" presStyleCnt="0"/>
      <dgm:spPr/>
    </dgm:pt>
    <dgm:pt modelId="{15573342-C4AA-4358-8DF0-C0F0332F64AD}" type="pres">
      <dgm:prSet presAssocID="{50415455-5C01-4B7F-B45D-4760F13604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C537B889-D154-44CA-8EC3-8A2B96A5D4CC}" type="pres">
      <dgm:prSet presAssocID="{50415455-5C01-4B7F-B45D-4760F136041D}" presName="spaceRect" presStyleCnt="0"/>
      <dgm:spPr/>
    </dgm:pt>
    <dgm:pt modelId="{6E7236CD-1DD7-451F-BEB6-488EFFB17591}" type="pres">
      <dgm:prSet presAssocID="{50415455-5C01-4B7F-B45D-4760F136041D}" presName="textRect" presStyleLbl="revTx" presStyleIdx="3" presStyleCnt="4">
        <dgm:presLayoutVars>
          <dgm:chMax val="1"/>
          <dgm:chPref val="1"/>
        </dgm:presLayoutVars>
      </dgm:prSet>
      <dgm:spPr/>
    </dgm:pt>
  </dgm:ptLst>
  <dgm:cxnLst>
    <dgm:cxn modelId="{455E2D1A-643B-4B64-B723-E25937FEB822}" srcId="{147ED6AF-DC20-4D5B-8256-B528F78A9721}" destId="{825F4A7E-BA83-4405-A72D-62245615E509}" srcOrd="2" destOrd="0" parTransId="{2C216B74-3009-471F-A8C2-41327AEB61C5}" sibTransId="{853FEE12-FA73-4F92-8C80-885354066A14}"/>
    <dgm:cxn modelId="{98FCF82D-301B-44C9-9456-C89FF40271E9}" srcId="{147ED6AF-DC20-4D5B-8256-B528F78A9721}" destId="{50415455-5C01-4B7F-B45D-4760F136041D}" srcOrd="3" destOrd="0" parTransId="{64317700-FFDD-4BB7-91D6-E95D5BBB81D2}" sibTransId="{75C7D05D-2D78-43F6-91C6-6F6544CED575}"/>
    <dgm:cxn modelId="{1EB5033E-0858-4189-AC7F-190AFE60B946}" type="presOf" srcId="{1214EBA9-55D6-419B-8291-D57EC3C3ED9A}" destId="{13D4DFAB-2274-4D93-85B7-EEA4EDBEB75A}" srcOrd="0" destOrd="0" presId="urn:microsoft.com/office/officeart/2018/2/layout/IconLabelList"/>
    <dgm:cxn modelId="{E4D3915E-63EE-4F21-AE69-6EDBFB70AE73}" type="presOf" srcId="{825F4A7E-BA83-4405-A72D-62245615E509}" destId="{DF0CE3FE-C225-4693-BC2B-60AC4F0E2934}" srcOrd="0" destOrd="0" presId="urn:microsoft.com/office/officeart/2018/2/layout/IconLabelList"/>
    <dgm:cxn modelId="{24ABAC44-C594-4481-BC8D-76B8341631C8}" srcId="{147ED6AF-DC20-4D5B-8256-B528F78A9721}" destId="{53418677-6EF5-43EF-A9A4-24B96EC23301}" srcOrd="0" destOrd="0" parTransId="{4A6CD932-BAC0-4CB5-93D8-F6A77D6DB37A}" sibTransId="{D059CF79-20C2-4714-9E67-CD33F510078A}"/>
    <dgm:cxn modelId="{E7307D7C-B5D2-4296-932D-DC17F2DCD97C}" type="presOf" srcId="{147ED6AF-DC20-4D5B-8256-B528F78A9721}" destId="{1D0DE8CF-C6E2-45F0-93BD-48F2FBDC56F5}" srcOrd="0" destOrd="0" presId="urn:microsoft.com/office/officeart/2018/2/layout/IconLabelList"/>
    <dgm:cxn modelId="{0FC6E285-4F3F-45F4-B324-BA85ADC9D9FC}" type="presOf" srcId="{50415455-5C01-4B7F-B45D-4760F136041D}" destId="{6E7236CD-1DD7-451F-BEB6-488EFFB17591}" srcOrd="0" destOrd="0" presId="urn:microsoft.com/office/officeart/2018/2/layout/IconLabelList"/>
    <dgm:cxn modelId="{1B025ADB-E67B-4991-A563-4D5F2E4DECC1}" type="presOf" srcId="{53418677-6EF5-43EF-A9A4-24B96EC23301}" destId="{244762B3-7254-4643-BEDF-76548505E5FC}" srcOrd="0" destOrd="0" presId="urn:microsoft.com/office/officeart/2018/2/layout/IconLabelList"/>
    <dgm:cxn modelId="{795C81DE-B9D2-4376-B683-B6B560D5C547}" srcId="{147ED6AF-DC20-4D5B-8256-B528F78A9721}" destId="{1214EBA9-55D6-419B-8291-D57EC3C3ED9A}" srcOrd="1" destOrd="0" parTransId="{A8ABDFDD-FA96-4FE3-90EB-6A6B876ED2C9}" sibTransId="{DDF6CDCC-3EE7-49CC-886E-A0D7F77589C7}"/>
    <dgm:cxn modelId="{89E64F68-03D8-4F3D-B27C-2B601DC3E8B1}" type="presParOf" srcId="{1D0DE8CF-C6E2-45F0-93BD-48F2FBDC56F5}" destId="{6DAEBF80-AB34-4B78-80CF-33577664DEFA}" srcOrd="0" destOrd="0" presId="urn:microsoft.com/office/officeart/2018/2/layout/IconLabelList"/>
    <dgm:cxn modelId="{ED2FBCE7-DC15-4977-94AB-A3405C76C9F6}" type="presParOf" srcId="{6DAEBF80-AB34-4B78-80CF-33577664DEFA}" destId="{AFACA96A-9B8B-4B6A-858E-A8AD63F4BAB7}" srcOrd="0" destOrd="0" presId="urn:microsoft.com/office/officeart/2018/2/layout/IconLabelList"/>
    <dgm:cxn modelId="{3A508507-7EBC-4505-96C9-6DC6FCDE9DD6}" type="presParOf" srcId="{6DAEBF80-AB34-4B78-80CF-33577664DEFA}" destId="{21F73702-1939-4C51-A058-DFAD56E5F372}" srcOrd="1" destOrd="0" presId="urn:microsoft.com/office/officeart/2018/2/layout/IconLabelList"/>
    <dgm:cxn modelId="{3741E367-55C5-4D26-9F1B-39ACF2C0B29D}" type="presParOf" srcId="{6DAEBF80-AB34-4B78-80CF-33577664DEFA}" destId="{244762B3-7254-4643-BEDF-76548505E5FC}" srcOrd="2" destOrd="0" presId="urn:microsoft.com/office/officeart/2018/2/layout/IconLabelList"/>
    <dgm:cxn modelId="{CE7B27C6-A4B4-4A92-BC87-3F6E24BA3332}" type="presParOf" srcId="{1D0DE8CF-C6E2-45F0-93BD-48F2FBDC56F5}" destId="{23BF9DC1-84AE-4F67-8BA3-1C3D33EDCB64}" srcOrd="1" destOrd="0" presId="urn:microsoft.com/office/officeart/2018/2/layout/IconLabelList"/>
    <dgm:cxn modelId="{EB7ADDE3-CFA5-4322-886C-B0440D6E707E}" type="presParOf" srcId="{1D0DE8CF-C6E2-45F0-93BD-48F2FBDC56F5}" destId="{F195E6AB-6A10-440A-B437-618E7486564D}" srcOrd="2" destOrd="0" presId="urn:microsoft.com/office/officeart/2018/2/layout/IconLabelList"/>
    <dgm:cxn modelId="{971AC05A-FD65-429D-9304-7DE781967FB0}" type="presParOf" srcId="{F195E6AB-6A10-440A-B437-618E7486564D}" destId="{58DF4E3B-78F2-4E46-BB44-1EDBB9AE8468}" srcOrd="0" destOrd="0" presId="urn:microsoft.com/office/officeart/2018/2/layout/IconLabelList"/>
    <dgm:cxn modelId="{3FF310A1-3334-4933-8EC5-807045470E68}" type="presParOf" srcId="{F195E6AB-6A10-440A-B437-618E7486564D}" destId="{0168E0C4-C8AC-465C-963C-973EDB57E36C}" srcOrd="1" destOrd="0" presId="urn:microsoft.com/office/officeart/2018/2/layout/IconLabelList"/>
    <dgm:cxn modelId="{DB1E762E-2147-4A6E-8980-7A34126F0E43}" type="presParOf" srcId="{F195E6AB-6A10-440A-B437-618E7486564D}" destId="{13D4DFAB-2274-4D93-85B7-EEA4EDBEB75A}" srcOrd="2" destOrd="0" presId="urn:microsoft.com/office/officeart/2018/2/layout/IconLabelList"/>
    <dgm:cxn modelId="{7A901D49-5721-42BE-8E50-06DCAF9B19D4}" type="presParOf" srcId="{1D0DE8CF-C6E2-45F0-93BD-48F2FBDC56F5}" destId="{B594522A-DFBC-452F-B605-453B104E317E}" srcOrd="3" destOrd="0" presId="urn:microsoft.com/office/officeart/2018/2/layout/IconLabelList"/>
    <dgm:cxn modelId="{4D31BAD3-CFCC-4E88-962E-C261B4B3367C}" type="presParOf" srcId="{1D0DE8CF-C6E2-45F0-93BD-48F2FBDC56F5}" destId="{B48106A0-9069-496A-A41A-AE35FFED887D}" srcOrd="4" destOrd="0" presId="urn:microsoft.com/office/officeart/2018/2/layout/IconLabelList"/>
    <dgm:cxn modelId="{3DF0C7A4-9E5F-4A20-89E5-B4285CF702BB}" type="presParOf" srcId="{B48106A0-9069-496A-A41A-AE35FFED887D}" destId="{AB3CD4F3-77C9-4032-87A4-30FC2FDDA41B}" srcOrd="0" destOrd="0" presId="urn:microsoft.com/office/officeart/2018/2/layout/IconLabelList"/>
    <dgm:cxn modelId="{B55E306C-4F4E-42AB-A4BF-56DD920D31BD}" type="presParOf" srcId="{B48106A0-9069-496A-A41A-AE35FFED887D}" destId="{BF827792-7EFC-4C7C-A749-5B7D1A29A085}" srcOrd="1" destOrd="0" presId="urn:microsoft.com/office/officeart/2018/2/layout/IconLabelList"/>
    <dgm:cxn modelId="{46863560-E69A-47B3-A351-F20A7E853E47}" type="presParOf" srcId="{B48106A0-9069-496A-A41A-AE35FFED887D}" destId="{DF0CE3FE-C225-4693-BC2B-60AC4F0E2934}" srcOrd="2" destOrd="0" presId="urn:microsoft.com/office/officeart/2018/2/layout/IconLabelList"/>
    <dgm:cxn modelId="{75596A7F-D709-491E-BB30-F6231C3ABC4E}" type="presParOf" srcId="{1D0DE8CF-C6E2-45F0-93BD-48F2FBDC56F5}" destId="{1FC21B24-5520-4480-AE00-59FA7BB53717}" srcOrd="5" destOrd="0" presId="urn:microsoft.com/office/officeart/2018/2/layout/IconLabelList"/>
    <dgm:cxn modelId="{84573E53-2F8C-4B1C-9522-EDE3BAF6D23E}" type="presParOf" srcId="{1D0DE8CF-C6E2-45F0-93BD-48F2FBDC56F5}" destId="{05789A59-699D-4AEA-A6D7-D3FA499917F3}" srcOrd="6" destOrd="0" presId="urn:microsoft.com/office/officeart/2018/2/layout/IconLabelList"/>
    <dgm:cxn modelId="{62CEFC52-7F6F-4642-AF9D-EA473EE4AC90}" type="presParOf" srcId="{05789A59-699D-4AEA-A6D7-D3FA499917F3}" destId="{15573342-C4AA-4358-8DF0-C0F0332F64AD}" srcOrd="0" destOrd="0" presId="urn:microsoft.com/office/officeart/2018/2/layout/IconLabelList"/>
    <dgm:cxn modelId="{05FB52EC-4659-44F6-BF55-1FA673C6829E}" type="presParOf" srcId="{05789A59-699D-4AEA-A6D7-D3FA499917F3}" destId="{C537B889-D154-44CA-8EC3-8A2B96A5D4CC}" srcOrd="1" destOrd="0" presId="urn:microsoft.com/office/officeart/2018/2/layout/IconLabelList"/>
    <dgm:cxn modelId="{C68F32DB-C750-4237-8655-30A7CCCDA767}" type="presParOf" srcId="{05789A59-699D-4AEA-A6D7-D3FA499917F3}" destId="{6E7236CD-1DD7-451F-BEB6-488EFFB1759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6A458-CF95-4CA8-94D2-3A851474BA1B}">
      <dsp:nvSpPr>
        <dsp:cNvPr id="0" name=""/>
        <dsp:cNvSpPr/>
      </dsp:nvSpPr>
      <dsp:spPr>
        <a:xfrm>
          <a:off x="-7470" y="6936"/>
          <a:ext cx="10353761" cy="7750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F5699-1C2F-429E-85FC-B2121EAF27FB}">
      <dsp:nvSpPr>
        <dsp:cNvPr id="0" name=""/>
        <dsp:cNvSpPr/>
      </dsp:nvSpPr>
      <dsp:spPr>
        <a:xfrm>
          <a:off x="226967" y="181312"/>
          <a:ext cx="426251" cy="426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AE6EA-D402-4B05-8D39-BBDBBF339A07}">
      <dsp:nvSpPr>
        <dsp:cNvPr id="0" name=""/>
        <dsp:cNvSpPr/>
      </dsp:nvSpPr>
      <dsp:spPr>
        <a:xfrm>
          <a:off x="882834" y="5409"/>
          <a:ext cx="3701991"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l" defTabSz="977900">
            <a:lnSpc>
              <a:spcPct val="90000"/>
            </a:lnSpc>
            <a:spcBef>
              <a:spcPct val="0"/>
            </a:spcBef>
            <a:spcAft>
              <a:spcPct val="35000"/>
            </a:spcAft>
            <a:buNone/>
          </a:pPr>
          <a:r>
            <a:rPr lang="en-GB" sz="2200" kern="1200"/>
            <a:t>Difficult to place</a:t>
          </a:r>
          <a:endParaRPr lang="en-US" sz="2200" kern="1200"/>
        </a:p>
      </dsp:txBody>
      <dsp:txXfrm>
        <a:off x="882834" y="5409"/>
        <a:ext cx="3701991" cy="775002"/>
      </dsp:txXfrm>
    </dsp:sp>
    <dsp:sp modelId="{F2049040-3D9F-48D8-8697-9925D92996C8}">
      <dsp:nvSpPr>
        <dsp:cNvPr id="0" name=""/>
        <dsp:cNvSpPr/>
      </dsp:nvSpPr>
      <dsp:spPr>
        <a:xfrm>
          <a:off x="-7470" y="975689"/>
          <a:ext cx="10353761" cy="7750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C6B18-9184-47A2-966C-562D63A0000F}">
      <dsp:nvSpPr>
        <dsp:cNvPr id="0" name=""/>
        <dsp:cNvSpPr/>
      </dsp:nvSpPr>
      <dsp:spPr>
        <a:xfrm>
          <a:off x="226967" y="1150065"/>
          <a:ext cx="426251" cy="426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85B2C-2B46-4C37-8CAF-09F3F6284625}">
      <dsp:nvSpPr>
        <dsp:cNvPr id="0" name=""/>
        <dsp:cNvSpPr/>
      </dsp:nvSpPr>
      <dsp:spPr>
        <a:xfrm>
          <a:off x="901537" y="946945"/>
          <a:ext cx="3280798"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l" defTabSz="977900">
            <a:lnSpc>
              <a:spcPct val="90000"/>
            </a:lnSpc>
            <a:spcBef>
              <a:spcPct val="0"/>
            </a:spcBef>
            <a:spcAft>
              <a:spcPct val="35000"/>
            </a:spcAft>
            <a:buNone/>
          </a:pPr>
          <a:r>
            <a:rPr lang="en-GB" sz="2200" kern="1200"/>
            <a:t>Some have called it a love story</a:t>
          </a:r>
          <a:endParaRPr lang="en-US" sz="2200" kern="1200"/>
        </a:p>
      </dsp:txBody>
      <dsp:txXfrm>
        <a:off x="901537" y="946945"/>
        <a:ext cx="3280798" cy="775002"/>
      </dsp:txXfrm>
    </dsp:sp>
    <dsp:sp modelId="{C90CBB68-D256-46B7-AA6D-C0A409BF91FF}">
      <dsp:nvSpPr>
        <dsp:cNvPr id="0" name=""/>
        <dsp:cNvSpPr/>
      </dsp:nvSpPr>
      <dsp:spPr>
        <a:xfrm>
          <a:off x="3665093" y="975689"/>
          <a:ext cx="6175250"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ctr" defTabSz="577850">
            <a:lnSpc>
              <a:spcPct val="90000"/>
            </a:lnSpc>
            <a:spcBef>
              <a:spcPct val="0"/>
            </a:spcBef>
            <a:spcAft>
              <a:spcPct val="35000"/>
            </a:spcAft>
            <a:buNone/>
          </a:pPr>
          <a:r>
            <a:rPr lang="en-GB" sz="1300" kern="1200"/>
            <a:t>Because of </a:t>
          </a:r>
          <a:r>
            <a:rPr lang="en-GB" sz="1300" kern="1200" err="1"/>
            <a:t>Ginnie’s</a:t>
          </a:r>
          <a:r>
            <a:rPr lang="en-GB" sz="1300" kern="1200"/>
            <a:t> desire to return and her fascination with Franklin</a:t>
          </a:r>
          <a:endParaRPr lang="en-US" sz="1300" kern="1200"/>
        </a:p>
      </dsp:txBody>
      <dsp:txXfrm>
        <a:off x="3665093" y="975689"/>
        <a:ext cx="6175250" cy="775002"/>
      </dsp:txXfrm>
    </dsp:sp>
    <dsp:sp modelId="{EB7F5318-9AA3-46CD-AAD6-2E2FED160962}">
      <dsp:nvSpPr>
        <dsp:cNvPr id="0" name=""/>
        <dsp:cNvSpPr/>
      </dsp:nvSpPr>
      <dsp:spPr>
        <a:xfrm>
          <a:off x="-7470" y="1944443"/>
          <a:ext cx="10353761" cy="7750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06967-C9FC-4906-AB4C-39A62433FE73}">
      <dsp:nvSpPr>
        <dsp:cNvPr id="0" name=""/>
        <dsp:cNvSpPr/>
      </dsp:nvSpPr>
      <dsp:spPr>
        <a:xfrm>
          <a:off x="226967" y="2118818"/>
          <a:ext cx="426251" cy="426251"/>
        </a:xfrm>
        <a:prstGeom prst="upArrow">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458C63-4DDF-4956-B1D3-0C6F90C4C0D3}">
      <dsp:nvSpPr>
        <dsp:cNvPr id="0" name=""/>
        <dsp:cNvSpPr/>
      </dsp:nvSpPr>
      <dsp:spPr>
        <a:xfrm>
          <a:off x="763685" y="1953526"/>
          <a:ext cx="3225360"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l" defTabSz="977900">
            <a:lnSpc>
              <a:spcPct val="90000"/>
            </a:lnSpc>
            <a:spcBef>
              <a:spcPct val="0"/>
            </a:spcBef>
            <a:spcAft>
              <a:spcPct val="35000"/>
            </a:spcAft>
            <a:buNone/>
          </a:pPr>
          <a:r>
            <a:rPr lang="en-GB" sz="2200" kern="1200"/>
            <a:t>Some have called it a ‘coming of age’ story</a:t>
          </a:r>
          <a:endParaRPr lang="en-US" sz="2200" kern="1200"/>
        </a:p>
      </dsp:txBody>
      <dsp:txXfrm>
        <a:off x="763685" y="1953526"/>
        <a:ext cx="3225360" cy="775002"/>
      </dsp:txXfrm>
    </dsp:sp>
    <dsp:sp modelId="{ECD747B5-2E06-43D9-928A-1763ECFA4ACB}">
      <dsp:nvSpPr>
        <dsp:cNvPr id="0" name=""/>
        <dsp:cNvSpPr/>
      </dsp:nvSpPr>
      <dsp:spPr>
        <a:xfrm>
          <a:off x="3770981" y="1954479"/>
          <a:ext cx="6396376"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ctr" defTabSz="577850">
            <a:lnSpc>
              <a:spcPct val="90000"/>
            </a:lnSpc>
            <a:spcBef>
              <a:spcPct val="0"/>
            </a:spcBef>
            <a:spcAft>
              <a:spcPct val="35000"/>
            </a:spcAft>
            <a:buNone/>
          </a:pPr>
          <a:r>
            <a:rPr lang="en-GB" sz="1300" kern="1200"/>
            <a:t>This seems to fit a little more, as it tackles the themes of rejection, society (where do I fit in) and young adults in their quest for meaning.</a:t>
          </a:r>
          <a:endParaRPr lang="en-US" sz="1300" kern="1200"/>
        </a:p>
      </dsp:txBody>
      <dsp:txXfrm>
        <a:off x="3770981" y="1954479"/>
        <a:ext cx="6396376" cy="775002"/>
      </dsp:txXfrm>
    </dsp:sp>
    <dsp:sp modelId="{60AAFE45-1EA9-4F95-88AB-AA2C66FC655B}">
      <dsp:nvSpPr>
        <dsp:cNvPr id="0" name=""/>
        <dsp:cNvSpPr/>
      </dsp:nvSpPr>
      <dsp:spPr>
        <a:xfrm>
          <a:off x="-7470" y="2913196"/>
          <a:ext cx="10353761" cy="7750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B071E-A832-48CC-9244-9463CE4A2A15}">
      <dsp:nvSpPr>
        <dsp:cNvPr id="0" name=""/>
        <dsp:cNvSpPr/>
      </dsp:nvSpPr>
      <dsp:spPr>
        <a:xfrm>
          <a:off x="226967" y="3087572"/>
          <a:ext cx="426251" cy="426251"/>
        </a:xfrm>
        <a:prstGeom prst="noSmoking">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49DF3F-F3FC-4BA4-9BF9-5804056770CC}">
      <dsp:nvSpPr>
        <dsp:cNvPr id="0" name=""/>
        <dsp:cNvSpPr/>
      </dsp:nvSpPr>
      <dsp:spPr>
        <a:xfrm>
          <a:off x="748602" y="2920133"/>
          <a:ext cx="2667336"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l" defTabSz="977900">
            <a:lnSpc>
              <a:spcPct val="90000"/>
            </a:lnSpc>
            <a:spcBef>
              <a:spcPct val="0"/>
            </a:spcBef>
            <a:spcAft>
              <a:spcPct val="35000"/>
            </a:spcAft>
            <a:buNone/>
          </a:pPr>
          <a:r>
            <a:rPr lang="en-GB" sz="2200" kern="1200"/>
            <a:t>It could also be a morality tale</a:t>
          </a:r>
          <a:endParaRPr lang="en-US" sz="2200" kern="1200"/>
        </a:p>
      </dsp:txBody>
      <dsp:txXfrm>
        <a:off x="748602" y="2920133"/>
        <a:ext cx="2667336" cy="775002"/>
      </dsp:txXfrm>
    </dsp:sp>
    <dsp:sp modelId="{93BD618B-500B-47FB-A2B0-12435B830177}">
      <dsp:nvSpPr>
        <dsp:cNvPr id="0" name=""/>
        <dsp:cNvSpPr/>
      </dsp:nvSpPr>
      <dsp:spPr>
        <a:xfrm>
          <a:off x="3631830" y="2913196"/>
          <a:ext cx="6637220" cy="77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1" tIns="82021" rIns="82021" bIns="82021" numCol="1" spcCol="1270" anchor="ctr" anchorCtr="0">
          <a:noAutofit/>
        </a:bodyPr>
        <a:lstStyle/>
        <a:p>
          <a:pPr marL="0" lvl="0" indent="0" algn="ctr" defTabSz="577850">
            <a:lnSpc>
              <a:spcPct val="90000"/>
            </a:lnSpc>
            <a:spcBef>
              <a:spcPct val="0"/>
            </a:spcBef>
            <a:spcAft>
              <a:spcPct val="35000"/>
            </a:spcAft>
            <a:buNone/>
          </a:pPr>
          <a:r>
            <a:rPr lang="en-GB" sz="1300" kern="1200" err="1"/>
            <a:t>Ginnie</a:t>
          </a:r>
          <a:r>
            <a:rPr lang="en-GB" sz="1300" kern="1200"/>
            <a:t> comes, perhaps, to the realisation that she herself has been too self-absorbed, with regards to the quest for money (though perhaps her dismissal of Selena’s mum’s pneumonia) </a:t>
          </a:r>
          <a:endParaRPr lang="en-US" sz="1300" kern="1200"/>
        </a:p>
      </dsp:txBody>
      <dsp:txXfrm>
        <a:off x="3631830" y="2913196"/>
        <a:ext cx="6637220" cy="775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CA96A-9B8B-4B6A-858E-A8AD63F4BAB7}">
      <dsp:nvSpPr>
        <dsp:cNvPr id="0" name=""/>
        <dsp:cNvSpPr/>
      </dsp:nvSpPr>
      <dsp:spPr>
        <a:xfrm>
          <a:off x="1690884" y="254470"/>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762B3-7254-4643-BEDF-76548505E5FC}">
      <dsp:nvSpPr>
        <dsp:cNvPr id="0" name=""/>
        <dsp:cNvSpPr/>
      </dsp:nvSpPr>
      <dsp:spPr>
        <a:xfrm>
          <a:off x="1240840" y="1312458"/>
          <a:ext cx="1636523" cy="108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Selena is from a similarly wealthy family to Ginnie, though it is inferred that Ginnie is ‘old money’ and Selena is from the ‘new money’ – there are the pressumptions of old vs new money:</a:t>
          </a:r>
          <a:endParaRPr lang="en-US" sz="1100" kern="1200"/>
        </a:p>
      </dsp:txBody>
      <dsp:txXfrm>
        <a:off x="1240840" y="1312458"/>
        <a:ext cx="1636523" cy="1084196"/>
      </dsp:txXfrm>
    </dsp:sp>
    <dsp:sp modelId="{58DF4E3B-78F2-4E46-BB44-1EDBB9AE8468}">
      <dsp:nvSpPr>
        <dsp:cNvPr id="0" name=""/>
        <dsp:cNvSpPr/>
      </dsp:nvSpPr>
      <dsp:spPr>
        <a:xfrm>
          <a:off x="3613799" y="254470"/>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4DFAB-2274-4D93-85B7-EEA4EDBEB75A}">
      <dsp:nvSpPr>
        <dsp:cNvPr id="0" name=""/>
        <dsp:cNvSpPr/>
      </dsp:nvSpPr>
      <dsp:spPr>
        <a:xfrm>
          <a:off x="3163755" y="1312458"/>
          <a:ext cx="1636523" cy="108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a:t>
          </a:r>
          <a:r>
            <a:rPr lang="en-GB" sz="1100" i="1" kern="1200"/>
            <a:t>She looked around the room, mentally rearranging furniture, throwing out table lamps, removing artificial flowers. In her opinion, it was an altogether hideous room--expensive but cheesy.</a:t>
          </a:r>
          <a:r>
            <a:rPr lang="en-GB" sz="1100" kern="1200"/>
            <a:t>” (p. 2)</a:t>
          </a:r>
          <a:endParaRPr lang="en-US" sz="1100" kern="1200"/>
        </a:p>
      </dsp:txBody>
      <dsp:txXfrm>
        <a:off x="3163755" y="1312458"/>
        <a:ext cx="1636523" cy="1084196"/>
      </dsp:txXfrm>
    </dsp:sp>
    <dsp:sp modelId="{AB3CD4F3-77C9-4032-87A4-30FC2FDDA41B}">
      <dsp:nvSpPr>
        <dsp:cNvPr id="0" name=""/>
        <dsp:cNvSpPr/>
      </dsp:nvSpPr>
      <dsp:spPr>
        <a:xfrm>
          <a:off x="5536714" y="254470"/>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0CE3FE-C225-4693-BC2B-60AC4F0E2934}">
      <dsp:nvSpPr>
        <dsp:cNvPr id="0" name=""/>
        <dsp:cNvSpPr/>
      </dsp:nvSpPr>
      <dsp:spPr>
        <a:xfrm>
          <a:off x="5086670" y="1312458"/>
          <a:ext cx="1636523" cy="108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When looked in the context of Salinger’s </a:t>
          </a:r>
          <a:r>
            <a:rPr lang="en-GB" sz="1100" i="1" kern="1200"/>
            <a:t>Catcher in the Rye</a:t>
          </a:r>
          <a:r>
            <a:rPr lang="en-GB" sz="1100" kern="1200"/>
            <a:t>, we can assert:</a:t>
          </a:r>
          <a:endParaRPr lang="en-US" sz="1100" kern="1200"/>
        </a:p>
      </dsp:txBody>
      <dsp:txXfrm>
        <a:off x="5086670" y="1312458"/>
        <a:ext cx="1636523" cy="1084196"/>
      </dsp:txXfrm>
    </dsp:sp>
    <dsp:sp modelId="{15573342-C4AA-4358-8DF0-C0F0332F64AD}">
      <dsp:nvSpPr>
        <dsp:cNvPr id="0" name=""/>
        <dsp:cNvSpPr/>
      </dsp:nvSpPr>
      <dsp:spPr>
        <a:xfrm>
          <a:off x="7459629" y="254470"/>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236CD-1DD7-451F-BEB6-488EFFB17591}">
      <dsp:nvSpPr>
        <dsp:cNvPr id="0" name=""/>
        <dsp:cNvSpPr/>
      </dsp:nvSpPr>
      <dsp:spPr>
        <a:xfrm>
          <a:off x="7009585" y="1312458"/>
          <a:ext cx="1636523" cy="108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a:t>
          </a:r>
          <a:r>
            <a:rPr lang="en-GB" sz="1100" i="1" kern="1200"/>
            <a:t>Such a materialistic relation is therefore broken by a problem of small money. This story reveals how relationships in our society have become hollow and materialistic.</a:t>
          </a:r>
          <a:r>
            <a:rPr lang="en-GB" sz="1100" kern="1200"/>
            <a:t>” (Hayase, p. 77)</a:t>
          </a:r>
          <a:endParaRPr lang="en-US" sz="1100" kern="1200"/>
        </a:p>
      </dsp:txBody>
      <dsp:txXfrm>
        <a:off x="7009585" y="1312458"/>
        <a:ext cx="1636523" cy="10841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FE7AC2-C03F-4990-96A7-3934B82C237A}"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410864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248846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334646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135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182798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FE7AC2-C03F-4990-96A7-3934B82C237A}"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277961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FE7AC2-C03F-4990-96A7-3934B82C237A}"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361269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7AC2-C03F-4990-96A7-3934B82C237A}"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357252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7AC2-C03F-4990-96A7-3934B82C237A}"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127239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7AC2-C03F-4990-96A7-3934B82C237A}"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199784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E7AC2-C03F-4990-96A7-3934B82C237A}"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372614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25794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FE7AC2-C03F-4990-96A7-3934B82C237A}"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1667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FE7AC2-C03F-4990-96A7-3934B82C237A}"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61954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E7AC2-C03F-4990-96A7-3934B82C237A}"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159437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346753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E7AC2-C03F-4990-96A7-3934B82C237A}"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DA099-8028-433E-8BB2-0280C560CD54}" type="slidenum">
              <a:rPr lang="en-GB" smtClean="0"/>
              <a:t>‹#›</a:t>
            </a:fld>
            <a:endParaRPr lang="en-GB"/>
          </a:p>
        </p:txBody>
      </p:sp>
    </p:spTree>
    <p:extLst>
      <p:ext uri="{BB962C8B-B14F-4D97-AF65-F5344CB8AC3E}">
        <p14:creationId xmlns:p14="http://schemas.microsoft.com/office/powerpoint/2010/main" val="50424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FE7AC2-C03F-4990-96A7-3934B82C237A}" type="datetimeFigureOut">
              <a:rPr lang="en-GB" smtClean="0"/>
              <a:t>04/03/2021</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F9DA099-8028-433E-8BB2-0280C560CD54}" type="slidenum">
              <a:rPr lang="en-GB" smtClean="0"/>
              <a:t>‹#›</a:t>
            </a:fld>
            <a:endParaRPr lang="en-GB"/>
          </a:p>
        </p:txBody>
      </p:sp>
    </p:spTree>
    <p:extLst>
      <p:ext uri="{BB962C8B-B14F-4D97-AF65-F5344CB8AC3E}">
        <p14:creationId xmlns:p14="http://schemas.microsoft.com/office/powerpoint/2010/main" val="212245743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gridsundberg.com/wp-content/uploads/2013/06/branching-structure.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ingridsundberg.com/wp-content/uploads/2013/06/branching-structure.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ore.ac.uk/download/pdf/59164589.pdf" TargetMode="External"/><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chive.nytimes.com/www.nytimes.com/books/98/09/13/specials/salinger-stories02.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J._D._Salinger_(Catcher_in_the_Rye_portrait).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C7332-850E-4824-8C30-CDED20C08122}"/>
              </a:ext>
            </a:extLst>
          </p:cNvPr>
          <p:cNvSpPr>
            <a:spLocks noGrp="1"/>
          </p:cNvSpPr>
          <p:nvPr>
            <p:ph type="ctrTitle"/>
          </p:nvPr>
        </p:nvSpPr>
        <p:spPr>
          <a:xfrm>
            <a:off x="913794" y="643467"/>
            <a:ext cx="9600217" cy="3585834"/>
          </a:xfrm>
        </p:spPr>
        <p:txBody>
          <a:bodyPr>
            <a:normAutofit/>
          </a:bodyPr>
          <a:lstStyle/>
          <a:p>
            <a:pPr algn="l"/>
            <a:r>
              <a:rPr lang="en-GB" sz="7200">
                <a:latin typeface="Celines Hand" panose="02000500000000000000" pitchFamily="2" charset="0"/>
              </a:rPr>
              <a:t>J.D. Salinger’s ‘</a:t>
            </a:r>
            <a:r>
              <a:rPr lang="en-GB" sz="7200" i="1">
                <a:latin typeface="Celines Hand" panose="02000500000000000000" pitchFamily="2" charset="0"/>
              </a:rPr>
              <a:t>Just Before the War with the Eskimos’</a:t>
            </a:r>
            <a:endParaRPr lang="en-GB" sz="7200">
              <a:latin typeface="Celines Hand" panose="02000500000000000000" pitchFamily="2" charset="0"/>
            </a:endParaRPr>
          </a:p>
        </p:txBody>
      </p:sp>
      <p:sp>
        <p:nvSpPr>
          <p:cNvPr id="3" name="Subtitle 2">
            <a:extLst>
              <a:ext uri="{FF2B5EF4-FFF2-40B4-BE49-F238E27FC236}">
                <a16:creationId xmlns:a16="http://schemas.microsoft.com/office/drawing/2014/main" id="{675A5834-FD8B-4BCF-B1BB-4E6858729E79}"/>
              </a:ext>
            </a:extLst>
          </p:cNvPr>
          <p:cNvSpPr>
            <a:spLocks noGrp="1"/>
          </p:cNvSpPr>
          <p:nvPr>
            <p:ph type="subTitle" idx="1"/>
          </p:nvPr>
        </p:nvSpPr>
        <p:spPr>
          <a:xfrm>
            <a:off x="913794" y="4872767"/>
            <a:ext cx="9600217" cy="1424165"/>
          </a:xfrm>
        </p:spPr>
        <p:txBody>
          <a:bodyPr>
            <a:normAutofit/>
          </a:bodyPr>
          <a:lstStyle/>
          <a:p>
            <a:pPr algn="l"/>
            <a:r>
              <a:rPr lang="en-GB" sz="3200">
                <a:latin typeface="Lexend Deca" pitchFamily="2" charset="0"/>
              </a:rPr>
              <a:t>Presentation by Peter Edmund Thomas Conroy</a:t>
            </a:r>
          </a:p>
        </p:txBody>
      </p:sp>
    </p:spTree>
    <p:extLst>
      <p:ext uri="{BB962C8B-B14F-4D97-AF65-F5344CB8AC3E}">
        <p14:creationId xmlns:p14="http://schemas.microsoft.com/office/powerpoint/2010/main" val="394234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627F-AB28-440C-A707-662DFD2832C1}"/>
              </a:ext>
            </a:extLst>
          </p:cNvPr>
          <p:cNvSpPr>
            <a:spLocks noGrp="1"/>
          </p:cNvSpPr>
          <p:nvPr>
            <p:ph type="title"/>
          </p:nvPr>
        </p:nvSpPr>
        <p:spPr/>
        <p:txBody>
          <a:bodyPr/>
          <a:lstStyle/>
          <a:p>
            <a:r>
              <a:rPr lang="en-GB" dirty="0"/>
              <a:t>Morality tale</a:t>
            </a:r>
          </a:p>
        </p:txBody>
      </p:sp>
      <p:sp>
        <p:nvSpPr>
          <p:cNvPr id="3" name="Content Placeholder 2">
            <a:extLst>
              <a:ext uri="{FF2B5EF4-FFF2-40B4-BE49-F238E27FC236}">
                <a16:creationId xmlns:a16="http://schemas.microsoft.com/office/drawing/2014/main" id="{050220E1-78E5-4772-BF7D-4EB749C70C68}"/>
              </a:ext>
            </a:extLst>
          </p:cNvPr>
          <p:cNvSpPr>
            <a:spLocks noGrp="1"/>
          </p:cNvSpPr>
          <p:nvPr>
            <p:ph idx="1"/>
          </p:nvPr>
        </p:nvSpPr>
        <p:spPr/>
        <p:txBody>
          <a:bodyPr>
            <a:normAutofit/>
          </a:bodyPr>
          <a:lstStyle/>
          <a:p>
            <a:r>
              <a:rPr lang="en-GB" dirty="0"/>
              <a:t>SELF-ABSORBTION:</a:t>
            </a:r>
          </a:p>
          <a:p>
            <a:pPr lvl="1"/>
            <a:r>
              <a:rPr lang="en-GB" dirty="0"/>
              <a:t>Eric is self-absorbed about his ‘writer’ friend: he only briefly takes a specific interest in </a:t>
            </a:r>
            <a:r>
              <a:rPr lang="en-GB" dirty="0" err="1"/>
              <a:t>Ginnie</a:t>
            </a:r>
            <a:r>
              <a:rPr lang="en-GB" dirty="0"/>
              <a:t>, and only when it is related to him – their mum’s </a:t>
            </a:r>
            <a:r>
              <a:rPr lang="en-GB" dirty="0" err="1"/>
              <a:t>mutal</a:t>
            </a:r>
            <a:r>
              <a:rPr lang="en-GB" dirty="0"/>
              <a:t> trips to Nassau; and also he then asks for a name, in case there is a connection etc – there isn’t so he moved on. (p.6 &amp; 7)</a:t>
            </a:r>
          </a:p>
          <a:p>
            <a:pPr lvl="1"/>
            <a:r>
              <a:rPr lang="en-GB" dirty="0"/>
              <a:t>And then the world’s self-absorption via its rejection of each of the characters, primarily </a:t>
            </a:r>
            <a:r>
              <a:rPr lang="en-GB" dirty="0" err="1"/>
              <a:t>Ginnie</a:t>
            </a:r>
            <a:r>
              <a:rPr lang="en-GB" dirty="0"/>
              <a:t> and Franklin, but also possibly Eric and maybe even Selena</a:t>
            </a:r>
          </a:p>
        </p:txBody>
      </p:sp>
    </p:spTree>
    <p:extLst>
      <p:ext uri="{BB962C8B-B14F-4D97-AF65-F5344CB8AC3E}">
        <p14:creationId xmlns:p14="http://schemas.microsoft.com/office/powerpoint/2010/main" val="60044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AB2B-3EAD-404C-9E6C-28877D02B083}"/>
              </a:ext>
            </a:extLst>
          </p:cNvPr>
          <p:cNvSpPr>
            <a:spLocks noGrp="1"/>
          </p:cNvSpPr>
          <p:nvPr>
            <p:ph type="title"/>
          </p:nvPr>
        </p:nvSpPr>
        <p:spPr>
          <a:xfrm>
            <a:off x="4927472" y="609600"/>
            <a:ext cx="6340084" cy="1326321"/>
          </a:xfrm>
        </p:spPr>
        <p:txBody>
          <a:bodyPr>
            <a:normAutofit/>
          </a:bodyPr>
          <a:lstStyle/>
          <a:p>
            <a:r>
              <a:rPr lang="en-GB"/>
              <a:t>NARRATIVE STRUCTURE</a:t>
            </a:r>
          </a:p>
        </p:txBody>
      </p:sp>
      <p:pic>
        <p:nvPicPr>
          <p:cNvPr id="6" name="Picture 5" descr="Branching Structure">
            <a:hlinkClick r:id="rId3"/>
            <a:extLst>
              <a:ext uri="{FF2B5EF4-FFF2-40B4-BE49-F238E27FC236}">
                <a16:creationId xmlns:a16="http://schemas.microsoft.com/office/drawing/2014/main" id="{DA9BA2AD-E563-478F-8ECB-4174B7809872}"/>
              </a:ext>
            </a:extLst>
          </p:cNvPr>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9160" r="25447" b="2"/>
          <a:stretch/>
        </p:blipFill>
        <p:spPr bwMode="auto">
          <a:xfrm>
            <a:off x="20" y="10"/>
            <a:ext cx="4635987" cy="6857990"/>
          </a:xfrm>
          <a:prstGeom prst="rect">
            <a:avLst/>
          </a:prstGeom>
          <a:noFill/>
        </p:spPr>
      </p:pic>
      <p:sp>
        <p:nvSpPr>
          <p:cNvPr id="3" name="Content Placeholder 2">
            <a:extLst>
              <a:ext uri="{FF2B5EF4-FFF2-40B4-BE49-F238E27FC236}">
                <a16:creationId xmlns:a16="http://schemas.microsoft.com/office/drawing/2014/main" id="{2FCF242C-7A6A-4A12-873E-E2EB1A6B274F}"/>
              </a:ext>
            </a:extLst>
          </p:cNvPr>
          <p:cNvSpPr>
            <a:spLocks noGrp="1"/>
          </p:cNvSpPr>
          <p:nvPr>
            <p:ph idx="1"/>
          </p:nvPr>
        </p:nvSpPr>
        <p:spPr>
          <a:xfrm>
            <a:off x="4927471" y="2096064"/>
            <a:ext cx="6340085" cy="3695136"/>
          </a:xfrm>
        </p:spPr>
        <p:txBody>
          <a:bodyPr>
            <a:normAutofit/>
          </a:bodyPr>
          <a:lstStyle/>
          <a:p>
            <a:r>
              <a:rPr lang="en-GB" dirty="0"/>
              <a:t>Four Scenes, reminiscent of the </a:t>
            </a:r>
            <a:r>
              <a:rPr lang="en-GB" i="1" dirty="0"/>
              <a:t>branching </a:t>
            </a:r>
            <a:r>
              <a:rPr lang="en-GB" dirty="0"/>
              <a:t>narrative structure of </a:t>
            </a:r>
            <a:r>
              <a:rPr lang="en-GB" dirty="0" err="1"/>
              <a:t>Truby</a:t>
            </a:r>
            <a:r>
              <a:rPr lang="en-GB" dirty="0"/>
              <a:t>:</a:t>
            </a:r>
            <a:endParaRPr lang="en-GB"/>
          </a:p>
          <a:p>
            <a:pPr lvl="1"/>
            <a:r>
              <a:rPr lang="en-GB"/>
              <a:t>In this sense </a:t>
            </a:r>
            <a:r>
              <a:rPr lang="en-GB" err="1"/>
              <a:t>Ginnie</a:t>
            </a:r>
            <a:r>
              <a:rPr lang="en-GB"/>
              <a:t> becomes the main trunk of the story, and the others are branches off this – but unlike most ‘branching narratives’ this one is chronologically linear</a:t>
            </a:r>
            <a:endParaRPr lang="en-GB" i="1"/>
          </a:p>
        </p:txBody>
      </p:sp>
      <p:cxnSp>
        <p:nvCxnSpPr>
          <p:cNvPr id="15" name="Straight Connector 14">
            <a:extLst>
              <a:ext uri="{FF2B5EF4-FFF2-40B4-BE49-F238E27FC236}">
                <a16:creationId xmlns:a16="http://schemas.microsoft.com/office/drawing/2014/main" id="{035B6751-4DEE-4DA5-96EC-EA28668BA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359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7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AB2B-3EAD-404C-9E6C-28877D02B083}"/>
              </a:ext>
            </a:extLst>
          </p:cNvPr>
          <p:cNvSpPr>
            <a:spLocks noGrp="1"/>
          </p:cNvSpPr>
          <p:nvPr>
            <p:ph type="title"/>
          </p:nvPr>
        </p:nvSpPr>
        <p:spPr>
          <a:xfrm>
            <a:off x="6513534" y="609600"/>
            <a:ext cx="4754022" cy="1326321"/>
          </a:xfrm>
        </p:spPr>
        <p:txBody>
          <a:bodyPr>
            <a:normAutofit/>
          </a:bodyPr>
          <a:lstStyle/>
          <a:p>
            <a:r>
              <a:rPr lang="en-GB" dirty="0"/>
              <a:t>NARRATIVE STRUCTURE</a:t>
            </a:r>
          </a:p>
        </p:txBody>
      </p:sp>
      <p:pic>
        <p:nvPicPr>
          <p:cNvPr id="6" name="Picture 5" descr="Branching Structure">
            <a:hlinkClick r:id="rId3"/>
            <a:extLst>
              <a:ext uri="{FF2B5EF4-FFF2-40B4-BE49-F238E27FC236}">
                <a16:creationId xmlns:a16="http://schemas.microsoft.com/office/drawing/2014/main" id="{5AC39E5F-6076-4A14-A35B-D312FC15744B}"/>
              </a:ext>
            </a:extLst>
          </p:cNvPr>
          <p:cNvPicPr/>
          <p:nvPr/>
        </p:nvPicPr>
        <p:blipFill rotWithShape="1">
          <a:blip r:embed="rId4">
            <a:extLst>
              <a:ext uri="{BEBA8EAE-BF5A-486C-A8C5-ECC9F3942E4B}">
                <a14:imgProps xmlns:a14="http://schemas.microsoft.com/office/drawing/2010/main">
                  <a14:imgLayer r:embed="rId5">
                    <a14:imgEffect>
                      <a14:backgroundRemoval t="10000" b="90000" l="5040" r="45361"/>
                    </a14:imgEffect>
                  </a14:imgLayer>
                </a14:imgProps>
              </a:ext>
              <a:ext uri="{28A0092B-C50C-407E-A947-70E740481C1C}">
                <a14:useLocalDpi xmlns:a14="http://schemas.microsoft.com/office/drawing/2010/main" val="0"/>
              </a:ext>
            </a:extLst>
          </a:blip>
          <a:srcRect r="53555" b="-1"/>
          <a:stretch/>
        </p:blipFill>
        <p:spPr bwMode="auto">
          <a:xfrm>
            <a:off x="20" y="10"/>
            <a:ext cx="6095980" cy="6857990"/>
          </a:xfrm>
          <a:prstGeom prst="rect">
            <a:avLst/>
          </a:prstGeom>
          <a:noFill/>
        </p:spPr>
      </p:pic>
      <p:sp>
        <p:nvSpPr>
          <p:cNvPr id="3" name="Content Placeholder 2">
            <a:extLst>
              <a:ext uri="{FF2B5EF4-FFF2-40B4-BE49-F238E27FC236}">
                <a16:creationId xmlns:a16="http://schemas.microsoft.com/office/drawing/2014/main" id="{2FCF242C-7A6A-4A12-873E-E2EB1A6B274F}"/>
              </a:ext>
            </a:extLst>
          </p:cNvPr>
          <p:cNvSpPr>
            <a:spLocks noGrp="1"/>
          </p:cNvSpPr>
          <p:nvPr>
            <p:ph idx="1"/>
          </p:nvPr>
        </p:nvSpPr>
        <p:spPr>
          <a:xfrm>
            <a:off x="6513533" y="2096064"/>
            <a:ext cx="5162651" cy="4557954"/>
          </a:xfrm>
        </p:spPr>
        <p:txBody>
          <a:bodyPr>
            <a:normAutofit fontScale="92500" lnSpcReduction="20000"/>
          </a:bodyPr>
          <a:lstStyle/>
          <a:p>
            <a:pPr lvl="1">
              <a:lnSpc>
                <a:spcPct val="110000"/>
              </a:lnSpc>
            </a:pPr>
            <a:r>
              <a:rPr lang="en-GB" sz="2000" dirty="0"/>
              <a:t>“</a:t>
            </a:r>
            <a:r>
              <a:rPr lang="en-GB" sz="2000" i="1" dirty="0"/>
              <a:t>The fact that the other three characters do not exist in the same scene means that they have no relation with each other: Eric and Franklin are not such close friends though they go to the movies together; there is no real brother-sister relation between Franklin and Selena; besides, the reason why Selena is absent during </a:t>
            </a:r>
            <a:r>
              <a:rPr lang="en-GB" sz="2000" i="1" dirty="0" err="1"/>
              <a:t>Ginnie's</a:t>
            </a:r>
            <a:r>
              <a:rPr lang="en-GB" sz="2000" i="1" dirty="0"/>
              <a:t> conversations with Franklin and Eric is that Selena is so indifferent to </a:t>
            </a:r>
            <a:r>
              <a:rPr lang="en-GB" sz="2000" i="1" dirty="0" err="1"/>
              <a:t>Ginnie</a:t>
            </a:r>
            <a:r>
              <a:rPr lang="en-GB" sz="2000" i="1" dirty="0"/>
              <a:t> and her trouble and their relation is not so close.</a:t>
            </a:r>
            <a:r>
              <a:rPr lang="en-GB" sz="2000" dirty="0"/>
              <a:t>” - Hironori </a:t>
            </a:r>
            <a:r>
              <a:rPr lang="en-GB" sz="2000" dirty="0" err="1"/>
              <a:t>Hayase</a:t>
            </a:r>
            <a:r>
              <a:rPr lang="en-GB" sz="2000" dirty="0"/>
              <a:t>, </a:t>
            </a:r>
            <a:r>
              <a:rPr lang="en-GB" sz="2000" dirty="0">
                <a:hlinkClick r:id="rId6"/>
              </a:rPr>
              <a:t>"Money or the Sandwich Half?“’ Salinger's "Just Before the War with the Eskimos“, 1996</a:t>
            </a:r>
            <a:endParaRPr lang="en-GB" sz="2000" dirty="0"/>
          </a:p>
        </p:txBody>
      </p:sp>
      <p:cxnSp>
        <p:nvCxnSpPr>
          <p:cNvPr id="15" name="Straight Connector 14">
            <a:extLst>
              <a:ext uri="{FF2B5EF4-FFF2-40B4-BE49-F238E27FC236}">
                <a16:creationId xmlns:a16="http://schemas.microsoft.com/office/drawing/2014/main" id="{A7728F15-F31F-44FC-A33E-80EE797DE0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504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5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DDAF9C-D3A4-44AE-988D-9DAC45C3F8EB}"/>
              </a:ext>
            </a:extLst>
          </p:cNvPr>
          <p:cNvSpPr/>
          <p:nvPr/>
        </p:nvSpPr>
        <p:spPr>
          <a:xfrm>
            <a:off x="1017388" y="2216765"/>
            <a:ext cx="4833257" cy="34815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AA7AB2B-3EAD-404C-9E6C-28877D02B083}"/>
              </a:ext>
            </a:extLst>
          </p:cNvPr>
          <p:cNvSpPr>
            <a:spLocks noGrp="1"/>
          </p:cNvSpPr>
          <p:nvPr>
            <p:ph type="title"/>
          </p:nvPr>
        </p:nvSpPr>
        <p:spPr>
          <a:xfrm>
            <a:off x="913795" y="609600"/>
            <a:ext cx="10353761" cy="1326321"/>
          </a:xfrm>
        </p:spPr>
        <p:txBody>
          <a:bodyPr>
            <a:normAutofit/>
          </a:bodyPr>
          <a:lstStyle/>
          <a:p>
            <a:r>
              <a:rPr lang="en-GB"/>
              <a:t>NARRATIVE STRUCTURE</a:t>
            </a:r>
          </a:p>
        </p:txBody>
      </p:sp>
      <p:pic>
        <p:nvPicPr>
          <p:cNvPr id="4" name="Picture 3" descr="Shape&#10;&#10;Description automatically generated">
            <a:extLst>
              <a:ext uri="{FF2B5EF4-FFF2-40B4-BE49-F238E27FC236}">
                <a16:creationId xmlns:a16="http://schemas.microsoft.com/office/drawing/2014/main" id="{D0B98783-4D3E-4CC0-A9C3-A388F9BD5A07}"/>
              </a:ext>
            </a:extLst>
          </p:cNvPr>
          <p:cNvPicPr>
            <a:picLocks noChangeAspect="1"/>
          </p:cNvPicPr>
          <p:nvPr/>
        </p:nvPicPr>
        <p:blipFill rotWithShape="1">
          <a:blip r:embed="rId3"/>
          <a:srcRect l="23959" t="32440" b="3312"/>
          <a:stretch/>
        </p:blipFill>
        <p:spPr>
          <a:xfrm>
            <a:off x="1105159" y="2216765"/>
            <a:ext cx="4739162" cy="3190612"/>
          </a:xfrm>
          <a:prstGeom prst="rect">
            <a:avLst/>
          </a:prstGeom>
          <a:ln w="190500" cap="sq">
            <a:no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Content Placeholder 2">
            <a:extLst>
              <a:ext uri="{FF2B5EF4-FFF2-40B4-BE49-F238E27FC236}">
                <a16:creationId xmlns:a16="http://schemas.microsoft.com/office/drawing/2014/main" id="{2FCF242C-7A6A-4A12-873E-E2EB1A6B274F}"/>
              </a:ext>
            </a:extLst>
          </p:cNvPr>
          <p:cNvSpPr>
            <a:spLocks noGrp="1"/>
          </p:cNvSpPr>
          <p:nvPr>
            <p:ph idx="1"/>
          </p:nvPr>
        </p:nvSpPr>
        <p:spPr>
          <a:xfrm>
            <a:off x="6250695" y="2096064"/>
            <a:ext cx="5016860" cy="3695136"/>
          </a:xfrm>
        </p:spPr>
        <p:txBody>
          <a:bodyPr>
            <a:normAutofit/>
          </a:bodyPr>
          <a:lstStyle/>
          <a:p>
            <a:pPr>
              <a:lnSpc>
                <a:spcPct val="110000"/>
              </a:lnSpc>
            </a:pPr>
            <a:r>
              <a:rPr lang="en-GB"/>
              <a:t>However, this fails to recognise that the story follows a </a:t>
            </a:r>
            <a:r>
              <a:rPr lang="en-GB" i="1"/>
              <a:t>short classic drama</a:t>
            </a:r>
            <a:r>
              <a:rPr lang="en-GB"/>
              <a:t>, however, it has been noted that it is well structured if not well balanced (</a:t>
            </a:r>
            <a:r>
              <a:rPr lang="en-GB" i="1" err="1"/>
              <a:t>Hayase</a:t>
            </a:r>
            <a:r>
              <a:rPr lang="en-GB" i="1"/>
              <a:t>, 1996</a:t>
            </a:r>
            <a:r>
              <a:rPr lang="en-GB"/>
              <a:t>) because it is “mechanical” (Warren French, </a:t>
            </a:r>
            <a:r>
              <a:rPr lang="en-GB" i="1"/>
              <a:t>J. D. Salinger</a:t>
            </a:r>
            <a:r>
              <a:rPr lang="en-GB"/>
              <a:t>, 1976) in this sense it is clearly more of a </a:t>
            </a:r>
            <a:r>
              <a:rPr lang="en-GB" b="1" i="1"/>
              <a:t>Mini-Plot</a:t>
            </a:r>
            <a:r>
              <a:rPr lang="en-GB"/>
              <a:t> than a </a:t>
            </a:r>
            <a:r>
              <a:rPr lang="en-GB" b="1" i="1"/>
              <a:t>Classical Arch-Plot</a:t>
            </a:r>
            <a:r>
              <a:rPr lang="en-GB"/>
              <a:t>. Especially with the open ending</a:t>
            </a:r>
          </a:p>
        </p:txBody>
      </p:sp>
    </p:spTree>
    <p:extLst>
      <p:ext uri="{BB962C8B-B14F-4D97-AF65-F5344CB8AC3E}">
        <p14:creationId xmlns:p14="http://schemas.microsoft.com/office/powerpoint/2010/main" val="302864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8C69-7D6F-4A01-9A63-C45711ED61E8}"/>
              </a:ext>
            </a:extLst>
          </p:cNvPr>
          <p:cNvSpPr>
            <a:spLocks noGrp="1"/>
          </p:cNvSpPr>
          <p:nvPr>
            <p:ph type="title"/>
          </p:nvPr>
        </p:nvSpPr>
        <p:spPr/>
        <p:txBody>
          <a:bodyPr/>
          <a:lstStyle/>
          <a:p>
            <a:r>
              <a:rPr lang="en-GB" dirty="0"/>
              <a:t>Three act structure</a:t>
            </a:r>
          </a:p>
        </p:txBody>
      </p:sp>
      <p:sp>
        <p:nvSpPr>
          <p:cNvPr id="3" name="Content Placeholder 2">
            <a:extLst>
              <a:ext uri="{FF2B5EF4-FFF2-40B4-BE49-F238E27FC236}">
                <a16:creationId xmlns:a16="http://schemas.microsoft.com/office/drawing/2014/main" id="{37081456-7A3E-44EE-84C3-125F5A698811}"/>
              </a:ext>
            </a:extLst>
          </p:cNvPr>
          <p:cNvSpPr>
            <a:spLocks noGrp="1"/>
          </p:cNvSpPr>
          <p:nvPr>
            <p:ph idx="1"/>
          </p:nvPr>
        </p:nvSpPr>
        <p:spPr/>
        <p:txBody>
          <a:bodyPr>
            <a:normAutofit/>
          </a:bodyPr>
          <a:lstStyle/>
          <a:p>
            <a:r>
              <a:rPr lang="en-GB" sz="2400" dirty="0"/>
              <a:t>If viewed purely from the </a:t>
            </a:r>
            <a:r>
              <a:rPr lang="en-GB" sz="2400" dirty="0" err="1"/>
              <a:t>Ginnie</a:t>
            </a:r>
            <a:r>
              <a:rPr lang="en-GB" sz="2400" dirty="0"/>
              <a:t> perspective, we could say there is a three-act structure, the classic narrative structure – the beginning is the first scene with Selena and </a:t>
            </a:r>
            <a:r>
              <a:rPr lang="en-GB" sz="2400" dirty="0" err="1"/>
              <a:t>Ginnie</a:t>
            </a:r>
            <a:r>
              <a:rPr lang="en-GB" sz="2400" dirty="0"/>
              <a:t>, the middle with </a:t>
            </a:r>
            <a:r>
              <a:rPr lang="en-GB" sz="2400" dirty="0" err="1"/>
              <a:t>Ginnie</a:t>
            </a:r>
            <a:r>
              <a:rPr lang="en-GB" sz="2400" dirty="0"/>
              <a:t> meeting Franklin – the pinnacle of the story, and then the third scene with Eric and the final with </a:t>
            </a:r>
            <a:r>
              <a:rPr lang="en-GB" sz="2400" dirty="0" err="1"/>
              <a:t>Silena</a:t>
            </a:r>
            <a:r>
              <a:rPr lang="en-GB" sz="2400" dirty="0"/>
              <a:t> are the final denouement of the piece.</a:t>
            </a:r>
          </a:p>
        </p:txBody>
      </p:sp>
    </p:spTree>
    <p:extLst>
      <p:ext uri="{BB962C8B-B14F-4D97-AF65-F5344CB8AC3E}">
        <p14:creationId xmlns:p14="http://schemas.microsoft.com/office/powerpoint/2010/main" val="280293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8000"/>
                <a:satMod val="160000"/>
                <a:lumMod val="28000"/>
              </a:schemeClr>
              <a:schemeClr val="bg1">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14B3CA-90F3-4EDF-BC5F-C8B35F4CD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882DE-2609-446F-B6D8-9A55AF89A3F7}"/>
              </a:ext>
            </a:extLst>
          </p:cNvPr>
          <p:cNvSpPr>
            <a:spLocks noGrp="1"/>
          </p:cNvSpPr>
          <p:nvPr>
            <p:ph type="title"/>
          </p:nvPr>
        </p:nvSpPr>
        <p:spPr>
          <a:xfrm>
            <a:off x="913794" y="4572000"/>
            <a:ext cx="10353762" cy="987993"/>
          </a:xfrm>
        </p:spPr>
        <p:txBody>
          <a:bodyPr anchor="b">
            <a:normAutofit/>
          </a:bodyPr>
          <a:lstStyle/>
          <a:p>
            <a:pPr algn="r"/>
            <a:r>
              <a:rPr lang="en-GB" sz="3200"/>
              <a:t>A BIT MORE BACKGROUND: SELENA</a:t>
            </a:r>
          </a:p>
        </p:txBody>
      </p:sp>
      <p:sp>
        <p:nvSpPr>
          <p:cNvPr id="3" name="Content Placeholder 2">
            <a:extLst>
              <a:ext uri="{FF2B5EF4-FFF2-40B4-BE49-F238E27FC236}">
                <a16:creationId xmlns:a16="http://schemas.microsoft.com/office/drawing/2014/main" id="{3919DDA7-23BF-48FC-9BAD-0DA94859BF93}"/>
              </a:ext>
            </a:extLst>
          </p:cNvPr>
          <p:cNvSpPr>
            <a:spLocks noGrp="1"/>
          </p:cNvSpPr>
          <p:nvPr>
            <p:ph idx="1"/>
          </p:nvPr>
        </p:nvSpPr>
        <p:spPr>
          <a:xfrm>
            <a:off x="913795" y="674914"/>
            <a:ext cx="7859545" cy="3897086"/>
          </a:xfrm>
        </p:spPr>
        <p:txBody>
          <a:bodyPr anchor="ctr">
            <a:normAutofit/>
          </a:bodyPr>
          <a:lstStyle/>
          <a:p>
            <a:pPr marL="0" indent="0">
              <a:lnSpc>
                <a:spcPct val="110000"/>
              </a:lnSpc>
              <a:buNone/>
            </a:pPr>
            <a:r>
              <a:rPr lang="en-GB" sz="1500"/>
              <a:t>It all comes back to the issue of why Ginnie relented and didn’t demand the money from Selena in the end… There are cues which suggest that Ginnie realised that Selena came from a loveless family – where they may have been wealthy but the inter-connection between families was missing:</a:t>
            </a:r>
          </a:p>
          <a:p>
            <a:pPr>
              <a:lnSpc>
                <a:spcPct val="110000"/>
              </a:lnSpc>
            </a:pPr>
            <a:r>
              <a:rPr lang="en-GB" sz="1500"/>
              <a:t>Mother is sick in bed: “…“that my mother is very ill.”...“She virtually has pneumonia, and if you think I’m going to enjoy disturbing her just for money…” (p. 2)</a:t>
            </a:r>
          </a:p>
          <a:p>
            <a:pPr>
              <a:lnSpc>
                <a:spcPct val="110000"/>
              </a:lnSpc>
            </a:pPr>
            <a:r>
              <a:rPr lang="en-GB" sz="1500"/>
              <a:t>Father is working (and absent): "</a:t>
            </a:r>
            <a:r>
              <a:rPr lang="en-GB" sz="1500" i="1"/>
              <a:t>Selena's father made them or something. (At dinner one night, for the edification of the entire Mannox family, Ginnie had conjured up a vision of dinner over at the Graffs'; it involved a perfect servant coming around to everyone's left with, instead of a glass of tomato juice, a can of tennis balls.)</a:t>
            </a:r>
            <a:r>
              <a:rPr lang="en-GB" sz="1500"/>
              <a:t>” (p. 1)</a:t>
            </a:r>
          </a:p>
          <a:p>
            <a:pPr>
              <a:lnSpc>
                <a:spcPct val="110000"/>
              </a:lnSpc>
            </a:pPr>
            <a:r>
              <a:rPr lang="en-GB" sz="1500"/>
              <a:t>Francis: As already mentioned, Francis is </a:t>
            </a:r>
            <a:r>
              <a:rPr lang="en-GB" sz="1500" i="1"/>
              <a:t>never </a:t>
            </a:r>
            <a:r>
              <a:rPr lang="en-GB" sz="1500"/>
              <a:t>in a ‘scene’ with Selena, it suggests that they have no </a:t>
            </a:r>
            <a:r>
              <a:rPr lang="en-GB" sz="1500" i="1"/>
              <a:t>real </a:t>
            </a:r>
            <a:r>
              <a:rPr lang="en-GB" sz="1500"/>
              <a:t>relationship.</a:t>
            </a:r>
          </a:p>
          <a:p>
            <a:pPr>
              <a:lnSpc>
                <a:spcPct val="110000"/>
              </a:lnSpc>
            </a:pPr>
            <a:r>
              <a:rPr lang="en-GB" sz="1500"/>
              <a:t>The maid: “…with whom Selena didn't seem to be on speaking terms” (p. 2)</a:t>
            </a:r>
          </a:p>
        </p:txBody>
      </p:sp>
    </p:spTree>
    <p:extLst>
      <p:ext uri="{BB962C8B-B14F-4D97-AF65-F5344CB8AC3E}">
        <p14:creationId xmlns:p14="http://schemas.microsoft.com/office/powerpoint/2010/main" val="205792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882DE-2609-446F-B6D8-9A55AF89A3F7}"/>
              </a:ext>
            </a:extLst>
          </p:cNvPr>
          <p:cNvSpPr>
            <a:spLocks noGrp="1"/>
          </p:cNvSpPr>
          <p:nvPr>
            <p:ph type="title"/>
          </p:nvPr>
        </p:nvSpPr>
        <p:spPr>
          <a:xfrm>
            <a:off x="696686" y="1122001"/>
            <a:ext cx="3040685" cy="4613999"/>
          </a:xfrm>
        </p:spPr>
        <p:txBody>
          <a:bodyPr anchor="ctr">
            <a:normAutofit/>
          </a:bodyPr>
          <a:lstStyle/>
          <a:p>
            <a:pPr algn="l"/>
            <a:r>
              <a:rPr lang="en-GB" sz="2400">
                <a:solidFill>
                  <a:srgbClr val="FFFFFF"/>
                </a:solidFill>
              </a:rPr>
              <a:t>A BIT MORE BACKGROUND: SELENA</a:t>
            </a:r>
          </a:p>
        </p:txBody>
      </p:sp>
      <p:sp useBgFill="1">
        <p:nvSpPr>
          <p:cNvPr id="13"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19DDA7-23BF-48FC-9BAD-0DA94859BF93}"/>
              </a:ext>
            </a:extLst>
          </p:cNvPr>
          <p:cNvSpPr>
            <a:spLocks noGrp="1"/>
          </p:cNvSpPr>
          <p:nvPr>
            <p:ph idx="1"/>
          </p:nvPr>
        </p:nvSpPr>
        <p:spPr>
          <a:xfrm>
            <a:off x="4711641" y="1122001"/>
            <a:ext cx="6566564" cy="4761274"/>
          </a:xfrm>
        </p:spPr>
        <p:txBody>
          <a:bodyPr anchor="ctr">
            <a:normAutofit/>
          </a:bodyPr>
          <a:lstStyle/>
          <a:p>
            <a:pPr marL="0" indent="0">
              <a:buNone/>
            </a:pPr>
            <a:r>
              <a:rPr lang="en-GB" sz="1600"/>
              <a:t>Selena is therefore self-absorbed/self-centred and egotistical:</a:t>
            </a:r>
          </a:p>
          <a:p>
            <a:r>
              <a:rPr lang="en-GB" sz="1600"/>
              <a:t>“</a:t>
            </a:r>
            <a:r>
              <a:rPr lang="en-GB" sz="1600" i="1"/>
              <a:t>Then Selena, who was seated nearest the curb, let herself out. Just barely leaving the cab door open, she walked briskly and obliviously, like visiting Hollywood royalty, into the building. Ginnie, her face burning, paid the fare.</a:t>
            </a:r>
            <a:r>
              <a:rPr lang="en-GB" sz="1600"/>
              <a:t>” (p. 1)</a:t>
            </a:r>
          </a:p>
          <a:p>
            <a:r>
              <a:rPr lang="en-GB" sz="1600"/>
              <a:t>““</a:t>
            </a:r>
            <a:r>
              <a:rPr lang="en-GB" sz="1600" i="1"/>
              <a:t>I always bring the tennis balls, don’t I?”</a:t>
            </a:r>
            <a:r>
              <a:rPr lang="en-GB" sz="1600"/>
              <a:t> Selena asked unpleasantly.” (p. 1)</a:t>
            </a:r>
          </a:p>
          <a:p>
            <a:r>
              <a:rPr lang="en-GB" sz="1600"/>
              <a:t>“</a:t>
            </a:r>
            <a:r>
              <a:rPr lang="en-GB" sz="1600" i="1"/>
              <a:t>Selena had changed from her shorts to a dress, a fact that ordinarily would have annoyed Ginnie</a:t>
            </a:r>
            <a:r>
              <a:rPr lang="en-GB" sz="1600"/>
              <a:t>… “I’m sorry to’ve kept you waiting,” Selena said insincerely…” (p. 7) – having left Ginnie alone.</a:t>
            </a:r>
          </a:p>
        </p:txBody>
      </p:sp>
    </p:spTree>
    <p:extLst>
      <p:ext uri="{BB962C8B-B14F-4D97-AF65-F5344CB8AC3E}">
        <p14:creationId xmlns:p14="http://schemas.microsoft.com/office/powerpoint/2010/main" val="7418900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82DE-2609-446F-B6D8-9A55AF89A3F7}"/>
              </a:ext>
            </a:extLst>
          </p:cNvPr>
          <p:cNvSpPr>
            <a:spLocks noGrp="1"/>
          </p:cNvSpPr>
          <p:nvPr>
            <p:ph type="title"/>
          </p:nvPr>
        </p:nvSpPr>
        <p:spPr>
          <a:xfrm>
            <a:off x="657227" y="4537711"/>
            <a:ext cx="10844964" cy="1118371"/>
          </a:xfrm>
        </p:spPr>
        <p:txBody>
          <a:bodyPr>
            <a:normAutofit/>
          </a:bodyPr>
          <a:lstStyle/>
          <a:p>
            <a:r>
              <a:rPr lang="en-GB" dirty="0"/>
              <a:t>A BIT MORE BACKGROUND: SELENA</a:t>
            </a:r>
          </a:p>
        </p:txBody>
      </p:sp>
      <p:sp>
        <p:nvSpPr>
          <p:cNvPr id="13" name="Rectangle 8">
            <a:extLst>
              <a:ext uri="{FF2B5EF4-FFF2-40B4-BE49-F238E27FC236}">
                <a16:creationId xmlns:a16="http://schemas.microsoft.com/office/drawing/2014/main" id="{78ADB7C7-E010-4795-A930-B531B14A8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1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09DC917B-843D-459F-AFFE-81EC8E743123}"/>
              </a:ext>
            </a:extLst>
          </p:cNvPr>
          <p:cNvGraphicFramePr>
            <a:graphicFrameLocks noGrp="1"/>
          </p:cNvGraphicFramePr>
          <p:nvPr>
            <p:ph idx="1"/>
            <p:extLst>
              <p:ext uri="{D42A27DB-BD31-4B8C-83A1-F6EECF244321}">
                <p14:modId xmlns:p14="http://schemas.microsoft.com/office/powerpoint/2010/main" val="3281969473"/>
              </p:ext>
            </p:extLst>
          </p:nvPr>
        </p:nvGraphicFramePr>
        <p:xfrm>
          <a:off x="1147763" y="1103313"/>
          <a:ext cx="9886950" cy="265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9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987E4-8505-4731-B982-C792EE7FB978}"/>
              </a:ext>
            </a:extLst>
          </p:cNvPr>
          <p:cNvSpPr>
            <a:spLocks noGrp="1"/>
          </p:cNvSpPr>
          <p:nvPr>
            <p:ph type="title"/>
          </p:nvPr>
        </p:nvSpPr>
        <p:spPr>
          <a:xfrm>
            <a:off x="913795" y="609600"/>
            <a:ext cx="10353761" cy="1326321"/>
          </a:xfrm>
        </p:spPr>
        <p:txBody>
          <a:bodyPr>
            <a:normAutofit/>
          </a:bodyPr>
          <a:lstStyle/>
          <a:p>
            <a:r>
              <a:rPr lang="en-GB" dirty="0"/>
              <a:t>Start to finish: </a:t>
            </a:r>
            <a:r>
              <a:rPr lang="en-GB" dirty="0" err="1"/>
              <a:t>selena</a:t>
            </a:r>
            <a:r>
              <a:rPr lang="en-GB" dirty="0"/>
              <a:t> &amp; </a:t>
            </a:r>
            <a:r>
              <a:rPr lang="en-GB" dirty="0" err="1"/>
              <a:t>ginnie</a:t>
            </a:r>
            <a:endParaRPr lang="en-GB" dirty="0"/>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CCF93D-6244-4B19-AED0-F0964614E444}"/>
              </a:ext>
            </a:extLst>
          </p:cNvPr>
          <p:cNvSpPr>
            <a:spLocks noGrp="1"/>
          </p:cNvSpPr>
          <p:nvPr>
            <p:ph idx="1"/>
          </p:nvPr>
        </p:nvSpPr>
        <p:spPr>
          <a:xfrm>
            <a:off x="1466850" y="2463800"/>
            <a:ext cx="9247652" cy="3327400"/>
          </a:xfrm>
        </p:spPr>
        <p:txBody>
          <a:bodyPr>
            <a:normAutofit/>
          </a:bodyPr>
          <a:lstStyle/>
          <a:p>
            <a:pPr>
              <a:lnSpc>
                <a:spcPct val="110000"/>
              </a:lnSpc>
            </a:pPr>
            <a:r>
              <a:rPr lang="en-GB" sz="1600"/>
              <a:t>At the start </a:t>
            </a:r>
            <a:r>
              <a:rPr lang="en-GB" sz="1600" err="1"/>
              <a:t>Ginnie</a:t>
            </a:r>
            <a:r>
              <a:rPr lang="en-GB" sz="1600"/>
              <a:t> would describe Selena as “</a:t>
            </a:r>
            <a:r>
              <a:rPr lang="en-GB" sz="1600" i="1"/>
              <a:t>a classmate</a:t>
            </a:r>
            <a:r>
              <a:rPr lang="en-GB" sz="1600"/>
              <a:t>” (p. 1); as “…</a:t>
            </a:r>
            <a:r>
              <a:rPr lang="en-GB" sz="1600" i="1"/>
              <a:t>the biggest drip…[in]…a school </a:t>
            </a:r>
            <a:r>
              <a:rPr lang="en-GB" sz="1600" i="1" err="1"/>
              <a:t>obstensibly</a:t>
            </a:r>
            <a:r>
              <a:rPr lang="en-GB" sz="1600" i="1"/>
              <a:t> abounding with fair-sized drips...</a:t>
            </a:r>
            <a:r>
              <a:rPr lang="en-GB" sz="1600"/>
              <a:t>” (p. 1) and when asked if she is a “</a:t>
            </a:r>
            <a:r>
              <a:rPr lang="en-GB" sz="1600" i="1"/>
              <a:t>Friend of the jerk’s?</a:t>
            </a:r>
            <a:r>
              <a:rPr lang="en-GB" sz="1600"/>
              <a:t>” (p. 2) by Selena’s brother she retorts “</a:t>
            </a:r>
            <a:r>
              <a:rPr lang="en-GB" sz="1600" i="1"/>
              <a:t>We’re in the same class.</a:t>
            </a:r>
            <a:r>
              <a:rPr lang="en-GB" sz="1600"/>
              <a:t>” (p. 2) – should also be noted that Selena comments: “</a:t>
            </a:r>
            <a:r>
              <a:rPr lang="en-GB" sz="1600" i="1"/>
              <a:t>I never in my life would’ve thought you could be so small about anything,</a:t>
            </a:r>
            <a:r>
              <a:rPr lang="en-GB" sz="1600"/>
              <a:t>”… with </a:t>
            </a:r>
            <a:r>
              <a:rPr lang="en-GB" sz="1600" err="1"/>
              <a:t>Ginnie</a:t>
            </a:r>
            <a:r>
              <a:rPr lang="en-GB" sz="1600"/>
              <a:t> responding “</a:t>
            </a:r>
            <a:r>
              <a:rPr lang="en-GB" sz="1600" i="1"/>
              <a:t>Now you know,</a:t>
            </a:r>
            <a:r>
              <a:rPr lang="en-GB" sz="1600"/>
              <a:t>” (p. 2) and also important to note that whilst Selena held </a:t>
            </a:r>
            <a:r>
              <a:rPr lang="en-GB" sz="1600" err="1"/>
              <a:t>Ginnie</a:t>
            </a:r>
            <a:r>
              <a:rPr lang="en-GB" sz="1600"/>
              <a:t> in fair esteem, </a:t>
            </a:r>
            <a:r>
              <a:rPr lang="en-GB" sz="1600" err="1"/>
              <a:t>Ginnie</a:t>
            </a:r>
            <a:r>
              <a:rPr lang="en-GB" sz="1600"/>
              <a:t> is using Selena: “</a:t>
            </a:r>
            <a:r>
              <a:rPr lang="en-GB" sz="1600" i="1"/>
              <a:t>but at the same time she had never known anyone like Selena for bringing fresh cans of tennis balls.</a:t>
            </a:r>
            <a:r>
              <a:rPr lang="en-GB" sz="1600"/>
              <a:t>” (p. 1)</a:t>
            </a:r>
          </a:p>
          <a:p>
            <a:pPr>
              <a:lnSpc>
                <a:spcPct val="110000"/>
              </a:lnSpc>
            </a:pPr>
            <a:r>
              <a:rPr lang="en-GB" sz="1600"/>
              <a:t>At the end of the story, </a:t>
            </a:r>
            <a:r>
              <a:rPr lang="en-GB" sz="1600" err="1"/>
              <a:t>Ginnie</a:t>
            </a:r>
            <a:r>
              <a:rPr lang="en-GB" sz="1600"/>
              <a:t> is making arrangements, which are essentially </a:t>
            </a:r>
            <a:r>
              <a:rPr lang="en-GB" sz="1600" err="1"/>
              <a:t>ovatures</a:t>
            </a:r>
            <a:r>
              <a:rPr lang="en-GB" sz="1600"/>
              <a:t> of friendship, probably, assuming the </a:t>
            </a:r>
            <a:r>
              <a:rPr lang="en-GB" sz="1600" err="1"/>
              <a:t>alterior</a:t>
            </a:r>
            <a:r>
              <a:rPr lang="en-GB" sz="1600"/>
              <a:t> motive is gone. She forgives the taxi money, and is quick to leave but makes plans to return to Selena’s that night.</a:t>
            </a:r>
          </a:p>
        </p:txBody>
      </p:sp>
    </p:spTree>
    <p:extLst>
      <p:ext uri="{BB962C8B-B14F-4D97-AF65-F5344CB8AC3E}">
        <p14:creationId xmlns:p14="http://schemas.microsoft.com/office/powerpoint/2010/main" val="157954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7E5F5-EB81-4493-B473-CB703E388A46}"/>
              </a:ext>
            </a:extLst>
          </p:cNvPr>
          <p:cNvSpPr>
            <a:spLocks noGrp="1"/>
          </p:cNvSpPr>
          <p:nvPr>
            <p:ph type="title"/>
          </p:nvPr>
        </p:nvSpPr>
        <p:spPr>
          <a:xfrm>
            <a:off x="913796" y="927100"/>
            <a:ext cx="3418766" cy="4616450"/>
          </a:xfrm>
        </p:spPr>
        <p:txBody>
          <a:bodyPr>
            <a:normAutofit/>
          </a:bodyPr>
          <a:lstStyle/>
          <a:p>
            <a:r>
              <a:rPr lang="en-GB" dirty="0"/>
              <a:t>Selena &amp; </a:t>
            </a:r>
            <a:r>
              <a:rPr lang="en-GB" dirty="0" err="1"/>
              <a:t>ginnie</a:t>
            </a:r>
            <a:endParaRPr lang="en-GB"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4323BB-3D4F-438E-87D7-2A54E45E934E}"/>
              </a:ext>
            </a:extLst>
          </p:cNvPr>
          <p:cNvSpPr>
            <a:spLocks noGrp="1"/>
          </p:cNvSpPr>
          <p:nvPr>
            <p:ph idx="1"/>
          </p:nvPr>
        </p:nvSpPr>
        <p:spPr>
          <a:xfrm>
            <a:off x="4976029" y="971549"/>
            <a:ext cx="6291528" cy="4616450"/>
          </a:xfrm>
        </p:spPr>
        <p:txBody>
          <a:bodyPr anchor="ctr">
            <a:normAutofit lnSpcReduction="10000"/>
          </a:bodyPr>
          <a:lstStyle/>
          <a:p>
            <a:pPr>
              <a:lnSpc>
                <a:spcPct val="110000"/>
              </a:lnSpc>
            </a:pPr>
            <a:r>
              <a:rPr lang="en-GB" sz="1500" dirty="0"/>
              <a:t>The biggest question literary analysis has is WHY????</a:t>
            </a:r>
          </a:p>
          <a:p>
            <a:pPr lvl="1">
              <a:lnSpc>
                <a:spcPct val="110000"/>
              </a:lnSpc>
            </a:pPr>
            <a:r>
              <a:rPr lang="en-GB" sz="1500" dirty="0"/>
              <a:t>1. </a:t>
            </a:r>
            <a:r>
              <a:rPr lang="en-GB" sz="1500" dirty="0" err="1"/>
              <a:t>Ginnie</a:t>
            </a:r>
            <a:r>
              <a:rPr lang="en-GB" sz="1500" dirty="0"/>
              <a:t> is trying to save Selena from the ‘disaffected’ and ‘rejected’ existence that her brother, Franklin has</a:t>
            </a:r>
          </a:p>
          <a:p>
            <a:pPr lvl="1">
              <a:lnSpc>
                <a:spcPct val="110000"/>
              </a:lnSpc>
            </a:pPr>
            <a:r>
              <a:rPr lang="en-GB" sz="1500" dirty="0"/>
              <a:t>2. </a:t>
            </a:r>
            <a:r>
              <a:rPr lang="en-GB" sz="1500" dirty="0" err="1"/>
              <a:t>Ginnie</a:t>
            </a:r>
            <a:r>
              <a:rPr lang="en-GB" sz="1500" dirty="0"/>
              <a:t> has an intimate bond with Franklin (though not necessarily reciprocated) and is using Selena to get in good with her brother</a:t>
            </a:r>
          </a:p>
          <a:p>
            <a:pPr lvl="1">
              <a:lnSpc>
                <a:spcPct val="110000"/>
              </a:lnSpc>
            </a:pPr>
            <a:r>
              <a:rPr lang="en-GB" sz="1500" dirty="0"/>
              <a:t>3. </a:t>
            </a:r>
            <a:r>
              <a:rPr lang="en-GB" sz="1500" dirty="0" err="1"/>
              <a:t>Ginnie</a:t>
            </a:r>
            <a:r>
              <a:rPr lang="en-GB" sz="1500" dirty="0"/>
              <a:t> genuinely feels the need to connect with Selena</a:t>
            </a:r>
          </a:p>
          <a:p>
            <a:pPr lvl="1">
              <a:lnSpc>
                <a:spcPct val="110000"/>
              </a:lnSpc>
            </a:pPr>
            <a:r>
              <a:rPr lang="en-GB" sz="1500" dirty="0"/>
              <a:t>4. All three/mixture: Humanity rarely acts with one motive, and to assume a write with the unfortunate talent of </a:t>
            </a:r>
            <a:r>
              <a:rPr lang="en-GB" sz="1500" dirty="0" err="1"/>
              <a:t>Salenger</a:t>
            </a:r>
            <a:r>
              <a:rPr lang="en-GB" sz="1500" dirty="0"/>
              <a:t>:</a:t>
            </a:r>
          </a:p>
          <a:p>
            <a:pPr lvl="2">
              <a:lnSpc>
                <a:spcPct val="110000"/>
              </a:lnSpc>
            </a:pPr>
            <a:r>
              <a:rPr lang="en-GB" sz="1500" dirty="0"/>
              <a:t>“</a:t>
            </a:r>
            <a:r>
              <a:rPr lang="en-GB" sz="1500" i="1" dirty="0"/>
              <a:t>That's the penalty Salinger has to pay for being such a good author. He can write rings around most of the others in his generation. (He was born in 1919). The result is that when he comes along with a book that would make the reputation of any one of a dozen gifted young fogies we complain because it's not better than "The Catcher in the Rye.“</a:t>
            </a:r>
            <a:r>
              <a:rPr lang="en-GB" sz="1500" dirty="0"/>
              <a:t>” (</a:t>
            </a:r>
            <a:r>
              <a:rPr lang="en-GB" sz="1500" dirty="0">
                <a:hlinkClick r:id="rId3"/>
              </a:rPr>
              <a:t>Charles Poore, </a:t>
            </a:r>
            <a:r>
              <a:rPr lang="en-GB" sz="1500" i="1" dirty="0">
                <a:hlinkClick r:id="rId3"/>
              </a:rPr>
              <a:t>Book of the Times</a:t>
            </a:r>
            <a:r>
              <a:rPr lang="en-GB" sz="1500" dirty="0">
                <a:hlinkClick r:id="rId3"/>
              </a:rPr>
              <a:t>, in The New York Times, April 9, 1953</a:t>
            </a:r>
            <a:r>
              <a:rPr lang="en-GB" sz="1500" dirty="0"/>
              <a:t>)</a:t>
            </a:r>
          </a:p>
        </p:txBody>
      </p:sp>
    </p:spTree>
    <p:extLst>
      <p:ext uri="{BB962C8B-B14F-4D97-AF65-F5344CB8AC3E}">
        <p14:creationId xmlns:p14="http://schemas.microsoft.com/office/powerpoint/2010/main" val="302415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02C-9519-4066-A045-41CAE1762DF7}"/>
              </a:ext>
            </a:extLst>
          </p:cNvPr>
          <p:cNvSpPr>
            <a:spLocks noGrp="1"/>
          </p:cNvSpPr>
          <p:nvPr>
            <p:ph type="title"/>
          </p:nvPr>
        </p:nvSpPr>
        <p:spPr/>
        <p:txBody>
          <a:bodyPr/>
          <a:lstStyle/>
          <a:p>
            <a:r>
              <a:rPr lang="en-GB">
                <a:latin typeface="Celines Hand" panose="02000500000000000000" pitchFamily="2" charset="0"/>
              </a:rPr>
              <a:t>Background</a:t>
            </a:r>
          </a:p>
        </p:txBody>
      </p:sp>
      <p:sp>
        <p:nvSpPr>
          <p:cNvPr id="3" name="Content Placeholder 2">
            <a:extLst>
              <a:ext uri="{FF2B5EF4-FFF2-40B4-BE49-F238E27FC236}">
                <a16:creationId xmlns:a16="http://schemas.microsoft.com/office/drawing/2014/main" id="{7C9512FC-2357-4658-9552-25800922EB9E}"/>
              </a:ext>
            </a:extLst>
          </p:cNvPr>
          <p:cNvSpPr>
            <a:spLocks noGrp="1"/>
          </p:cNvSpPr>
          <p:nvPr>
            <p:ph idx="1"/>
          </p:nvPr>
        </p:nvSpPr>
        <p:spPr>
          <a:xfrm>
            <a:off x="838200" y="1825625"/>
            <a:ext cx="7541536" cy="4351338"/>
          </a:xfrm>
        </p:spPr>
        <p:txBody>
          <a:bodyPr>
            <a:normAutofit lnSpcReduction="10000"/>
          </a:bodyPr>
          <a:lstStyle/>
          <a:p>
            <a:r>
              <a:rPr lang="en-GB">
                <a:latin typeface="Lexend Deca" pitchFamily="2" charset="0"/>
              </a:rPr>
              <a:t>J.D. Salinger</a:t>
            </a:r>
          </a:p>
          <a:p>
            <a:pPr lvl="1"/>
            <a:r>
              <a:rPr lang="en-GB">
                <a:latin typeface="Lexend Deca" pitchFamily="2" charset="0"/>
              </a:rPr>
              <a:t>1919 – 2010</a:t>
            </a:r>
          </a:p>
          <a:p>
            <a:pPr lvl="1"/>
            <a:r>
              <a:rPr lang="en-GB" i="1">
                <a:latin typeface="Lexend Deca" pitchFamily="2" charset="0"/>
              </a:rPr>
              <a:t>The Catcher in the Rye</a:t>
            </a:r>
            <a:r>
              <a:rPr lang="en-GB">
                <a:latin typeface="Lexend Deca" pitchFamily="2" charset="0"/>
              </a:rPr>
              <a:t> (1951)</a:t>
            </a:r>
          </a:p>
          <a:p>
            <a:pPr lvl="1"/>
            <a:r>
              <a:rPr lang="en-GB">
                <a:latin typeface="Lexend Deca" pitchFamily="2" charset="0"/>
              </a:rPr>
              <a:t>Two of his most famous short stories: </a:t>
            </a:r>
            <a:r>
              <a:rPr lang="en-GB" i="1">
                <a:latin typeface="Lexend Deca" pitchFamily="2" charset="0"/>
              </a:rPr>
              <a:t>A Perfect Day for </a:t>
            </a:r>
            <a:r>
              <a:rPr lang="en-GB" i="1" err="1">
                <a:latin typeface="Lexend Deca" pitchFamily="2" charset="0"/>
              </a:rPr>
              <a:t>Bananafish</a:t>
            </a:r>
            <a:r>
              <a:rPr lang="en-GB" i="1">
                <a:latin typeface="Lexend Deca" pitchFamily="2" charset="0"/>
              </a:rPr>
              <a:t> </a:t>
            </a:r>
            <a:r>
              <a:rPr lang="en-GB">
                <a:latin typeface="Lexend Deca" pitchFamily="2" charset="0"/>
              </a:rPr>
              <a:t>and </a:t>
            </a:r>
            <a:r>
              <a:rPr lang="en-GB" i="1">
                <a:latin typeface="Lexend Deca" pitchFamily="2" charset="0"/>
              </a:rPr>
              <a:t>For </a:t>
            </a:r>
            <a:r>
              <a:rPr lang="en-GB" i="1" err="1">
                <a:latin typeface="Lexend Deca" pitchFamily="2" charset="0"/>
              </a:rPr>
              <a:t>Esmé</a:t>
            </a:r>
            <a:r>
              <a:rPr lang="en-GB" i="1">
                <a:latin typeface="Lexend Deca" pitchFamily="2" charset="0"/>
              </a:rPr>
              <a:t> - with Love and Squalor</a:t>
            </a:r>
          </a:p>
          <a:p>
            <a:r>
              <a:rPr lang="en-GB">
                <a:latin typeface="Lexend Deca" pitchFamily="2" charset="0"/>
              </a:rPr>
              <a:t>Just Before the War with the Eskimos</a:t>
            </a:r>
          </a:p>
          <a:p>
            <a:r>
              <a:rPr lang="en-GB">
                <a:latin typeface="Lexend Deca" pitchFamily="2" charset="0"/>
              </a:rPr>
              <a:t>New Yorker Magazine</a:t>
            </a:r>
          </a:p>
          <a:p>
            <a:pPr lvl="1"/>
            <a:r>
              <a:rPr lang="en-GB">
                <a:latin typeface="Lexend Deca" pitchFamily="2" charset="0"/>
              </a:rPr>
              <a:t>His </a:t>
            </a:r>
            <a:r>
              <a:rPr lang="en-GB" i="1">
                <a:latin typeface="Lexend Deca" pitchFamily="2" charset="0"/>
              </a:rPr>
              <a:t>New Yorker </a:t>
            </a:r>
            <a:r>
              <a:rPr lang="en-GB">
                <a:latin typeface="Lexend Deca" pitchFamily="2" charset="0"/>
              </a:rPr>
              <a:t>work began with </a:t>
            </a:r>
            <a:r>
              <a:rPr lang="en-GB" i="1">
                <a:latin typeface="Lexend Deca" pitchFamily="2" charset="0"/>
              </a:rPr>
              <a:t>A Perfect Day for </a:t>
            </a:r>
            <a:r>
              <a:rPr lang="en-GB" i="1" err="1">
                <a:latin typeface="Lexend Deca" pitchFamily="2" charset="0"/>
              </a:rPr>
              <a:t>Bananafish</a:t>
            </a:r>
            <a:r>
              <a:rPr lang="en-GB">
                <a:latin typeface="Lexend Deca" pitchFamily="2" charset="0"/>
              </a:rPr>
              <a:t> on January </a:t>
            </a:r>
            <a:r>
              <a:rPr lang="en-GB" err="1">
                <a:latin typeface="Lexend Deca" pitchFamily="2" charset="0"/>
              </a:rPr>
              <a:t>January</a:t>
            </a:r>
            <a:r>
              <a:rPr lang="en-GB">
                <a:latin typeface="Lexend Deca" pitchFamily="2" charset="0"/>
              </a:rPr>
              <a:t> 31, 1948</a:t>
            </a:r>
          </a:p>
          <a:p>
            <a:pPr lvl="1"/>
            <a:r>
              <a:rPr lang="en-GB" i="1">
                <a:latin typeface="Lexend Deca" pitchFamily="2" charset="0"/>
              </a:rPr>
              <a:t>Just Before the War with the Eskimos</a:t>
            </a:r>
            <a:r>
              <a:rPr lang="en-GB">
                <a:latin typeface="Lexend Deca" pitchFamily="2" charset="0"/>
              </a:rPr>
              <a:t> was published in the June 5</a:t>
            </a:r>
            <a:r>
              <a:rPr lang="en-GB" baseline="30000">
                <a:latin typeface="Lexend Deca" pitchFamily="2" charset="0"/>
              </a:rPr>
              <a:t>th</a:t>
            </a:r>
            <a:r>
              <a:rPr lang="en-GB">
                <a:latin typeface="Lexend Deca" pitchFamily="2" charset="0"/>
              </a:rPr>
              <a:t> 1948 edition of </a:t>
            </a:r>
            <a:r>
              <a:rPr lang="en-GB" i="1">
                <a:latin typeface="Lexend Deca" pitchFamily="2" charset="0"/>
              </a:rPr>
              <a:t>The New Yorker</a:t>
            </a:r>
            <a:endParaRPr lang="en-GB">
              <a:latin typeface="Lexend Deca" pitchFamily="2" charset="0"/>
            </a:endParaRPr>
          </a:p>
        </p:txBody>
      </p:sp>
      <p:pic>
        <p:nvPicPr>
          <p:cNvPr id="5" name="Picture 4" descr="A person wearing a suit and tie&#10;&#10;Description automatically generated with medium confidence">
            <a:extLst>
              <a:ext uri="{FF2B5EF4-FFF2-40B4-BE49-F238E27FC236}">
                <a16:creationId xmlns:a16="http://schemas.microsoft.com/office/drawing/2014/main" id="{C8EBBA9B-75CD-42D6-BA43-FA14F1FB0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735" y="1825625"/>
            <a:ext cx="2974066" cy="4351338"/>
          </a:xfrm>
          <a:prstGeom prst="rect">
            <a:avLst/>
          </a:prstGeom>
        </p:spPr>
      </p:pic>
      <p:sp>
        <p:nvSpPr>
          <p:cNvPr id="6" name="TextBox 5">
            <a:extLst>
              <a:ext uri="{FF2B5EF4-FFF2-40B4-BE49-F238E27FC236}">
                <a16:creationId xmlns:a16="http://schemas.microsoft.com/office/drawing/2014/main" id="{BEE869BF-139F-4B8D-987A-E1D1C6EC7403}"/>
              </a:ext>
            </a:extLst>
          </p:cNvPr>
          <p:cNvSpPr txBox="1"/>
          <p:nvPr/>
        </p:nvSpPr>
        <p:spPr>
          <a:xfrm>
            <a:off x="8351520" y="5899964"/>
            <a:ext cx="3002280" cy="276999"/>
          </a:xfrm>
          <a:prstGeom prst="rect">
            <a:avLst/>
          </a:prstGeom>
          <a:noFill/>
        </p:spPr>
        <p:txBody>
          <a:bodyPr wrap="square" rtlCol="0">
            <a:spAutoFit/>
          </a:bodyPr>
          <a:lstStyle/>
          <a:p>
            <a:r>
              <a:rPr lang="en-GB" sz="1200" b="1" i="1">
                <a:hlinkClick r:id="rId3"/>
              </a:rPr>
              <a:t>Public Domain image of J.D. Salinger</a:t>
            </a:r>
            <a:endParaRPr lang="en-GB" sz="1200" b="1" i="1"/>
          </a:p>
        </p:txBody>
      </p:sp>
    </p:spTree>
    <p:extLst>
      <p:ext uri="{BB962C8B-B14F-4D97-AF65-F5344CB8AC3E}">
        <p14:creationId xmlns:p14="http://schemas.microsoft.com/office/powerpoint/2010/main" val="185324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8000"/>
                <a:satMod val="160000"/>
                <a:lumMod val="28000"/>
              </a:schemeClr>
              <a:schemeClr val="bg1">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614B3CA-90F3-4EDF-BC5F-C8B35F4CD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BC128-606E-4E0C-B3B7-1625E80C211C}"/>
              </a:ext>
            </a:extLst>
          </p:cNvPr>
          <p:cNvSpPr>
            <a:spLocks noGrp="1"/>
          </p:cNvSpPr>
          <p:nvPr>
            <p:ph type="title"/>
          </p:nvPr>
        </p:nvSpPr>
        <p:spPr>
          <a:xfrm>
            <a:off x="913794" y="4572000"/>
            <a:ext cx="10353762" cy="987993"/>
          </a:xfrm>
        </p:spPr>
        <p:txBody>
          <a:bodyPr anchor="b">
            <a:normAutofit/>
          </a:bodyPr>
          <a:lstStyle/>
          <a:p>
            <a:pPr algn="r"/>
            <a:r>
              <a:rPr lang="en-GB" sz="3200"/>
              <a:t>Character archtypes</a:t>
            </a:r>
          </a:p>
        </p:txBody>
      </p:sp>
      <p:sp>
        <p:nvSpPr>
          <p:cNvPr id="3" name="Content Placeholder 2">
            <a:extLst>
              <a:ext uri="{FF2B5EF4-FFF2-40B4-BE49-F238E27FC236}">
                <a16:creationId xmlns:a16="http://schemas.microsoft.com/office/drawing/2014/main" id="{96F3A0BB-FFB2-449D-AA8E-71A44CD871FF}"/>
              </a:ext>
            </a:extLst>
          </p:cNvPr>
          <p:cNvSpPr>
            <a:spLocks noGrp="1"/>
          </p:cNvSpPr>
          <p:nvPr>
            <p:ph idx="1"/>
          </p:nvPr>
        </p:nvSpPr>
        <p:spPr>
          <a:xfrm>
            <a:off x="913795" y="674914"/>
            <a:ext cx="7859545" cy="3897086"/>
          </a:xfrm>
        </p:spPr>
        <p:txBody>
          <a:bodyPr numCol="3" anchor="ctr">
            <a:normAutofit/>
          </a:bodyPr>
          <a:lstStyle/>
          <a:p>
            <a:pPr>
              <a:lnSpc>
                <a:spcPct val="110000"/>
              </a:lnSpc>
            </a:pPr>
            <a:r>
              <a:rPr lang="en-GB" sz="1500"/>
              <a:t>HEROS:</a:t>
            </a:r>
          </a:p>
          <a:p>
            <a:pPr lvl="1">
              <a:lnSpc>
                <a:spcPct val="110000"/>
              </a:lnSpc>
            </a:pPr>
            <a:r>
              <a:rPr lang="en-GB" sz="1500"/>
              <a:t>Ginnie/Franklin/Eric</a:t>
            </a:r>
          </a:p>
          <a:p>
            <a:pPr>
              <a:lnSpc>
                <a:spcPct val="110000"/>
              </a:lnSpc>
            </a:pPr>
            <a:r>
              <a:rPr lang="en-GB" sz="1500"/>
              <a:t>VICTIMS:</a:t>
            </a:r>
          </a:p>
          <a:p>
            <a:pPr lvl="1">
              <a:lnSpc>
                <a:spcPct val="110000"/>
              </a:lnSpc>
            </a:pPr>
            <a:r>
              <a:rPr lang="en-GB" sz="1500"/>
              <a:t>Ginnie/Eric/Selena</a:t>
            </a:r>
          </a:p>
          <a:p>
            <a:pPr lvl="1">
              <a:lnSpc>
                <a:spcPct val="110000"/>
              </a:lnSpc>
            </a:pPr>
            <a:r>
              <a:rPr lang="en-GB" sz="1500"/>
              <a:t>Franklin</a:t>
            </a:r>
          </a:p>
          <a:p>
            <a:pPr lvl="1">
              <a:lnSpc>
                <a:spcPct val="110000"/>
              </a:lnSpc>
            </a:pPr>
            <a:r>
              <a:rPr lang="en-GB" sz="1500" i="1"/>
              <a:t>The Writer</a:t>
            </a:r>
            <a:endParaRPr lang="en-GB" sz="1500"/>
          </a:p>
          <a:p>
            <a:pPr lvl="1">
              <a:lnSpc>
                <a:spcPct val="110000"/>
              </a:lnSpc>
            </a:pPr>
            <a:r>
              <a:rPr lang="en-GB" sz="1500" i="1"/>
              <a:t>The Eskimos</a:t>
            </a:r>
          </a:p>
          <a:p>
            <a:pPr>
              <a:lnSpc>
                <a:spcPct val="110000"/>
              </a:lnSpc>
            </a:pPr>
            <a:r>
              <a:rPr lang="en-GB" sz="1500"/>
              <a:t>FALSE-HEROS:</a:t>
            </a:r>
          </a:p>
          <a:p>
            <a:pPr lvl="1">
              <a:lnSpc>
                <a:spcPct val="110000"/>
              </a:lnSpc>
            </a:pPr>
            <a:r>
              <a:rPr lang="en-GB" sz="1500"/>
              <a:t>Eric</a:t>
            </a:r>
          </a:p>
          <a:p>
            <a:pPr lvl="1">
              <a:lnSpc>
                <a:spcPct val="110000"/>
              </a:lnSpc>
            </a:pPr>
            <a:r>
              <a:rPr lang="en-GB" sz="1500" i="1"/>
              <a:t>The Army</a:t>
            </a:r>
          </a:p>
          <a:p>
            <a:pPr>
              <a:lnSpc>
                <a:spcPct val="110000"/>
              </a:lnSpc>
            </a:pPr>
            <a:r>
              <a:rPr lang="en-GB" sz="1500"/>
              <a:t>VILLIANS:</a:t>
            </a:r>
          </a:p>
          <a:p>
            <a:pPr lvl="1">
              <a:lnSpc>
                <a:spcPct val="110000"/>
              </a:lnSpc>
            </a:pPr>
            <a:r>
              <a:rPr lang="en-GB" sz="1500"/>
              <a:t>Ginnie/Selena</a:t>
            </a:r>
          </a:p>
          <a:p>
            <a:pPr lvl="1">
              <a:lnSpc>
                <a:spcPct val="110000"/>
              </a:lnSpc>
            </a:pPr>
            <a:r>
              <a:rPr lang="en-GB" sz="1500" i="1"/>
              <a:t>The Writer</a:t>
            </a:r>
            <a:endParaRPr lang="en-GB" sz="1500"/>
          </a:p>
          <a:p>
            <a:pPr lvl="1">
              <a:lnSpc>
                <a:spcPct val="110000"/>
              </a:lnSpc>
            </a:pPr>
            <a:r>
              <a:rPr lang="en-GB" sz="1500" i="1"/>
              <a:t>Materialism</a:t>
            </a:r>
          </a:p>
          <a:p>
            <a:pPr lvl="1">
              <a:lnSpc>
                <a:spcPct val="110000"/>
              </a:lnSpc>
            </a:pPr>
            <a:r>
              <a:rPr lang="en-GB" sz="1500" i="1"/>
              <a:t>Society</a:t>
            </a:r>
          </a:p>
          <a:p>
            <a:pPr>
              <a:lnSpc>
                <a:spcPct val="110000"/>
              </a:lnSpc>
            </a:pPr>
            <a:r>
              <a:rPr lang="en-GB" sz="1500"/>
              <a:t>DONOR:</a:t>
            </a:r>
          </a:p>
          <a:p>
            <a:pPr lvl="1">
              <a:lnSpc>
                <a:spcPct val="110000"/>
              </a:lnSpc>
            </a:pPr>
            <a:r>
              <a:rPr lang="en-GB" sz="1500"/>
              <a:t>Franklin/Eric/Ginnie</a:t>
            </a:r>
          </a:p>
          <a:p>
            <a:pPr marL="457200" lvl="1" indent="0">
              <a:lnSpc>
                <a:spcPct val="110000"/>
              </a:lnSpc>
              <a:buNone/>
            </a:pPr>
            <a:endParaRPr lang="en-GB" sz="1500"/>
          </a:p>
          <a:p>
            <a:pPr marL="457200" lvl="1" indent="0">
              <a:lnSpc>
                <a:spcPct val="110000"/>
              </a:lnSpc>
              <a:buNone/>
            </a:pPr>
            <a:endParaRPr lang="en-GB" sz="1500"/>
          </a:p>
          <a:p>
            <a:pPr marL="457200" lvl="1" indent="0">
              <a:lnSpc>
                <a:spcPct val="110000"/>
              </a:lnSpc>
              <a:buNone/>
            </a:pPr>
            <a:endParaRPr lang="en-GB" sz="1500"/>
          </a:p>
          <a:p>
            <a:pPr>
              <a:lnSpc>
                <a:spcPct val="110000"/>
              </a:lnSpc>
            </a:pPr>
            <a:r>
              <a:rPr lang="en-GB" sz="1500"/>
              <a:t>Helper:</a:t>
            </a:r>
          </a:p>
          <a:p>
            <a:pPr lvl="1">
              <a:lnSpc>
                <a:spcPct val="110000"/>
              </a:lnSpc>
            </a:pPr>
            <a:r>
              <a:rPr lang="en-GB" sz="1500"/>
              <a:t>Franklin/Eric</a:t>
            </a:r>
          </a:p>
          <a:p>
            <a:pPr>
              <a:lnSpc>
                <a:spcPct val="110000"/>
              </a:lnSpc>
            </a:pPr>
            <a:r>
              <a:rPr lang="en-GB" sz="1500"/>
              <a:t>Princess:</a:t>
            </a:r>
          </a:p>
          <a:p>
            <a:pPr lvl="1">
              <a:lnSpc>
                <a:spcPct val="110000"/>
              </a:lnSpc>
            </a:pPr>
            <a:r>
              <a:rPr lang="en-GB" sz="1500"/>
              <a:t>Selena/Ginnie/Joan</a:t>
            </a:r>
          </a:p>
          <a:p>
            <a:pPr>
              <a:lnSpc>
                <a:spcPct val="110000"/>
              </a:lnSpc>
            </a:pPr>
            <a:r>
              <a:rPr lang="en-GB" sz="1500"/>
              <a:t>Dispatcher:</a:t>
            </a:r>
          </a:p>
          <a:p>
            <a:pPr lvl="1">
              <a:lnSpc>
                <a:spcPct val="110000"/>
              </a:lnSpc>
            </a:pPr>
            <a:r>
              <a:rPr lang="en-GB" sz="1500"/>
              <a:t>Selena</a:t>
            </a:r>
          </a:p>
          <a:p>
            <a:pPr>
              <a:lnSpc>
                <a:spcPct val="110000"/>
              </a:lnSpc>
            </a:pPr>
            <a:endParaRPr lang="en-GB" sz="1500"/>
          </a:p>
          <a:p>
            <a:pPr marL="0" indent="0">
              <a:lnSpc>
                <a:spcPct val="110000"/>
              </a:lnSpc>
              <a:buNone/>
            </a:pPr>
            <a:endParaRPr lang="en-GB" sz="1500"/>
          </a:p>
          <a:p>
            <a:pPr marL="0" indent="0">
              <a:lnSpc>
                <a:spcPct val="110000"/>
              </a:lnSpc>
              <a:buNone/>
            </a:pPr>
            <a:endParaRPr lang="en-GB" sz="1500"/>
          </a:p>
        </p:txBody>
      </p:sp>
    </p:spTree>
    <p:extLst>
      <p:ext uri="{BB962C8B-B14F-4D97-AF65-F5344CB8AC3E}">
        <p14:creationId xmlns:p14="http://schemas.microsoft.com/office/powerpoint/2010/main" val="90066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F5D2-0B05-43B5-95B5-0FD1DBDF625B}"/>
              </a:ext>
            </a:extLst>
          </p:cNvPr>
          <p:cNvSpPr>
            <a:spLocks noGrp="1"/>
          </p:cNvSpPr>
          <p:nvPr>
            <p:ph type="title"/>
          </p:nvPr>
        </p:nvSpPr>
        <p:spPr>
          <a:xfrm>
            <a:off x="4927472" y="609600"/>
            <a:ext cx="6340084" cy="1326321"/>
          </a:xfrm>
        </p:spPr>
        <p:txBody>
          <a:bodyPr>
            <a:normAutofit/>
          </a:bodyPr>
          <a:lstStyle/>
          <a:p>
            <a:r>
              <a:rPr lang="en-GB" dirty="0"/>
              <a:t>HERO</a:t>
            </a:r>
          </a:p>
        </p:txBody>
      </p:sp>
      <p:pic>
        <p:nvPicPr>
          <p:cNvPr id="7" name="Picture 4">
            <a:extLst>
              <a:ext uri="{FF2B5EF4-FFF2-40B4-BE49-F238E27FC236}">
                <a16:creationId xmlns:a16="http://schemas.microsoft.com/office/drawing/2014/main" id="{DD7B505A-8C9F-4D9D-BBED-C36DAA3CF0B8}"/>
              </a:ext>
            </a:extLst>
          </p:cNvPr>
          <p:cNvPicPr>
            <a:picLocks noChangeAspect="1"/>
          </p:cNvPicPr>
          <p:nvPr/>
        </p:nvPicPr>
        <p:blipFill rotWithShape="1">
          <a:blip r:embed="rId3"/>
          <a:srcRect l="44646" r="4654"/>
          <a:stretch/>
        </p:blipFill>
        <p:spPr>
          <a:xfrm>
            <a:off x="20" y="10"/>
            <a:ext cx="4635987" cy="6857990"/>
          </a:xfrm>
          <a:prstGeom prst="rect">
            <a:avLst/>
          </a:prstGeom>
        </p:spPr>
      </p:pic>
      <p:sp>
        <p:nvSpPr>
          <p:cNvPr id="8" name="Content Placeholder 2">
            <a:extLst>
              <a:ext uri="{FF2B5EF4-FFF2-40B4-BE49-F238E27FC236}">
                <a16:creationId xmlns:a16="http://schemas.microsoft.com/office/drawing/2014/main" id="{5107E708-A84F-4159-86C1-D00A0EEF653C}"/>
              </a:ext>
            </a:extLst>
          </p:cNvPr>
          <p:cNvSpPr>
            <a:spLocks noGrp="1"/>
          </p:cNvSpPr>
          <p:nvPr>
            <p:ph idx="1"/>
          </p:nvPr>
        </p:nvSpPr>
        <p:spPr>
          <a:xfrm>
            <a:off x="4927471" y="2096064"/>
            <a:ext cx="6340085" cy="3695136"/>
          </a:xfrm>
        </p:spPr>
        <p:txBody>
          <a:bodyPr>
            <a:normAutofit/>
          </a:bodyPr>
          <a:lstStyle/>
          <a:p>
            <a:pPr>
              <a:lnSpc>
                <a:spcPct val="110000"/>
              </a:lnSpc>
            </a:pPr>
            <a:r>
              <a:rPr lang="en-GB"/>
              <a:t>So is </a:t>
            </a:r>
            <a:r>
              <a:rPr lang="en-GB" err="1"/>
              <a:t>Ginnie</a:t>
            </a:r>
            <a:r>
              <a:rPr lang="en-GB"/>
              <a:t> a  hero?</a:t>
            </a:r>
          </a:p>
          <a:p>
            <a:pPr>
              <a:lnSpc>
                <a:spcPct val="110000"/>
              </a:lnSpc>
            </a:pPr>
            <a:r>
              <a:rPr lang="en-GB"/>
              <a:t>Yes, She is trying to save Selena from herself/her family and the course that leads to Franklin, she is also the main character, not franklin of this story… but remember my words:</a:t>
            </a:r>
          </a:p>
          <a:p>
            <a:pPr marL="0" indent="0">
              <a:lnSpc>
                <a:spcPct val="110000"/>
              </a:lnSpc>
              <a:buNone/>
            </a:pPr>
            <a:r>
              <a:rPr lang="en-GB"/>
              <a:t>“Humanity rarely acts with one motive…”</a:t>
            </a:r>
          </a:p>
          <a:p>
            <a:pPr>
              <a:lnSpc>
                <a:spcPct val="110000"/>
              </a:lnSpc>
            </a:pPr>
            <a:r>
              <a:rPr lang="en-GB"/>
              <a:t>We are all the hero’s of our own story, and I think that is exactly what Salinger was saying, when he also created the story with parallel perspectives…</a:t>
            </a:r>
          </a:p>
          <a:p>
            <a:pPr lvl="1">
              <a:lnSpc>
                <a:spcPct val="110000"/>
              </a:lnSpc>
            </a:pPr>
            <a:endParaRPr lang="en-GB"/>
          </a:p>
        </p:txBody>
      </p:sp>
      <p:cxnSp>
        <p:nvCxnSpPr>
          <p:cNvPr id="9" name="Straight Connector 8">
            <a:extLst>
              <a:ext uri="{FF2B5EF4-FFF2-40B4-BE49-F238E27FC236}">
                <a16:creationId xmlns:a16="http://schemas.microsoft.com/office/drawing/2014/main" id="{035B6751-4DEE-4DA5-96EC-EA28668BA5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359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2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B7674-9A31-4293-8B17-30F98B49A3A7}"/>
              </a:ext>
            </a:extLst>
          </p:cNvPr>
          <p:cNvSpPr>
            <a:spLocks noGrp="1"/>
          </p:cNvSpPr>
          <p:nvPr>
            <p:ph type="title"/>
          </p:nvPr>
        </p:nvSpPr>
        <p:spPr>
          <a:xfrm>
            <a:off x="913796" y="927100"/>
            <a:ext cx="3418766" cy="4616450"/>
          </a:xfrm>
        </p:spPr>
        <p:txBody>
          <a:bodyPr>
            <a:normAutofit/>
          </a:bodyPr>
          <a:lstStyle/>
          <a:p>
            <a:r>
              <a:rPr lang="en-GB" dirty="0"/>
              <a:t>Hero</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6FD9B3-FDA8-4682-ACD0-DAE8DF8C998E}"/>
              </a:ext>
            </a:extLst>
          </p:cNvPr>
          <p:cNvSpPr>
            <a:spLocks noGrp="1"/>
          </p:cNvSpPr>
          <p:nvPr>
            <p:ph idx="1"/>
          </p:nvPr>
        </p:nvSpPr>
        <p:spPr>
          <a:xfrm>
            <a:off x="4976029" y="971549"/>
            <a:ext cx="6291528" cy="4616450"/>
          </a:xfrm>
        </p:spPr>
        <p:txBody>
          <a:bodyPr anchor="ctr">
            <a:normAutofit/>
          </a:bodyPr>
          <a:lstStyle/>
          <a:p>
            <a:pPr>
              <a:lnSpc>
                <a:spcPct val="110000"/>
              </a:lnSpc>
            </a:pPr>
            <a:r>
              <a:rPr lang="en-GB" sz="1700"/>
              <a:t>Franklin is the hero of </a:t>
            </a:r>
            <a:r>
              <a:rPr lang="en-GB" sz="1700" err="1"/>
              <a:t>Ginnie’s</a:t>
            </a:r>
            <a:r>
              <a:rPr lang="en-GB" sz="1700"/>
              <a:t> story – he’s also the victim of his own story (humans are usually both) – he is a ‘Christlike’ figure with literal bleeding and offers a fresh outlook to challenge </a:t>
            </a:r>
            <a:r>
              <a:rPr lang="en-GB" sz="1700" err="1"/>
              <a:t>Ginnie’s</a:t>
            </a:r>
            <a:r>
              <a:rPr lang="en-GB" sz="1700"/>
              <a:t> World-View – but he is also the victim of his own world, almost a ‘woe is me’ character, who is rebellious to the woe is me – he is fighting against that – reject that which has rejected him</a:t>
            </a:r>
          </a:p>
          <a:p>
            <a:pPr>
              <a:lnSpc>
                <a:spcPct val="110000"/>
              </a:lnSpc>
            </a:pPr>
            <a:r>
              <a:rPr lang="en-GB" sz="1700"/>
              <a:t>Eric is the hero of the “</a:t>
            </a:r>
            <a:r>
              <a:rPr lang="en-GB" sz="1700" i="1"/>
              <a:t>the writer</a:t>
            </a:r>
            <a:r>
              <a:rPr lang="en-GB" sz="1700"/>
              <a:t>” – but he is also a false hero, the writer never asked to be rescued, but this is perhaps the clearest (if even opaque in its construction) love story – it is a breakup, perhaps, because the hero has been rejected by someone else who is the hero of their own story.</a:t>
            </a:r>
          </a:p>
        </p:txBody>
      </p:sp>
    </p:spTree>
    <p:extLst>
      <p:ext uri="{BB962C8B-B14F-4D97-AF65-F5344CB8AC3E}">
        <p14:creationId xmlns:p14="http://schemas.microsoft.com/office/powerpoint/2010/main" val="11658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59F32-7B78-4E60-94F7-B04BEA26982A}"/>
              </a:ext>
            </a:extLst>
          </p:cNvPr>
          <p:cNvSpPr>
            <a:spLocks noGrp="1"/>
          </p:cNvSpPr>
          <p:nvPr>
            <p:ph type="title"/>
          </p:nvPr>
        </p:nvSpPr>
        <p:spPr>
          <a:xfrm>
            <a:off x="913795" y="609600"/>
            <a:ext cx="10353761" cy="1326321"/>
          </a:xfrm>
        </p:spPr>
        <p:txBody>
          <a:bodyPr>
            <a:normAutofit/>
          </a:bodyPr>
          <a:lstStyle/>
          <a:p>
            <a:r>
              <a:rPr lang="en-GB" dirty="0"/>
              <a:t>Some more descriptions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B7EE0A-645F-4944-9012-D6A2E43A3AB6}"/>
              </a:ext>
            </a:extLst>
          </p:cNvPr>
          <p:cNvSpPr>
            <a:spLocks noGrp="1"/>
          </p:cNvSpPr>
          <p:nvPr>
            <p:ph idx="1"/>
          </p:nvPr>
        </p:nvSpPr>
        <p:spPr>
          <a:xfrm>
            <a:off x="1466850" y="2463800"/>
            <a:ext cx="9247652" cy="3327400"/>
          </a:xfrm>
        </p:spPr>
        <p:txBody>
          <a:bodyPr>
            <a:normAutofit/>
          </a:bodyPr>
          <a:lstStyle/>
          <a:p>
            <a:r>
              <a:rPr lang="en-GB" dirty="0"/>
              <a:t>Mediation – Hero discovers the faults of villain (the villain is Selena, but she is also by circumstances a victim, who is given reprieve by the Hero – </a:t>
            </a:r>
            <a:r>
              <a:rPr lang="en-GB" dirty="0" err="1"/>
              <a:t>Ginnie</a:t>
            </a:r>
            <a:r>
              <a:rPr lang="en-GB" dirty="0"/>
              <a:t>)</a:t>
            </a:r>
          </a:p>
          <a:p>
            <a:r>
              <a:rPr lang="en-GB" dirty="0"/>
              <a:t>Struggle – The Hero and villain have the first battle (p. 1 – </a:t>
            </a:r>
            <a:r>
              <a:rPr lang="en-GB" dirty="0" err="1"/>
              <a:t>Ginnie</a:t>
            </a:r>
            <a:r>
              <a:rPr lang="en-GB" dirty="0"/>
              <a:t> asks Selena for the money, but there is a struggle to get the money for the cab fair)</a:t>
            </a:r>
          </a:p>
          <a:p>
            <a:r>
              <a:rPr lang="en-GB" dirty="0"/>
              <a:t>Unrecognized Arrival – The hero arrives in an unrecognised location – in this case Selena’s home</a:t>
            </a:r>
          </a:p>
        </p:txBody>
      </p:sp>
    </p:spTree>
    <p:extLst>
      <p:ext uri="{BB962C8B-B14F-4D97-AF65-F5344CB8AC3E}">
        <p14:creationId xmlns:p14="http://schemas.microsoft.com/office/powerpoint/2010/main" val="376112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38859A-4AD9-4310-926C-1C615668C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59F32-7B78-4E60-94F7-B04BEA26982A}"/>
              </a:ext>
            </a:extLst>
          </p:cNvPr>
          <p:cNvSpPr>
            <a:spLocks noGrp="1"/>
          </p:cNvSpPr>
          <p:nvPr>
            <p:ph type="title"/>
          </p:nvPr>
        </p:nvSpPr>
        <p:spPr>
          <a:xfrm>
            <a:off x="913795" y="4922079"/>
            <a:ext cx="10353761" cy="1326321"/>
          </a:xfrm>
        </p:spPr>
        <p:txBody>
          <a:bodyPr>
            <a:normAutofit/>
          </a:bodyPr>
          <a:lstStyle/>
          <a:p>
            <a:r>
              <a:rPr lang="en-GB" dirty="0"/>
              <a:t>Some more descriptions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B7EE0A-645F-4944-9012-D6A2E43A3AB6}"/>
              </a:ext>
            </a:extLst>
          </p:cNvPr>
          <p:cNvSpPr>
            <a:spLocks noGrp="1"/>
          </p:cNvSpPr>
          <p:nvPr>
            <p:ph idx="1"/>
          </p:nvPr>
        </p:nvSpPr>
        <p:spPr>
          <a:xfrm>
            <a:off x="1466850" y="1066800"/>
            <a:ext cx="9247652" cy="3327400"/>
          </a:xfrm>
        </p:spPr>
        <p:txBody>
          <a:bodyPr anchor="ctr">
            <a:normAutofit/>
          </a:bodyPr>
          <a:lstStyle/>
          <a:p>
            <a:pPr>
              <a:lnSpc>
                <a:spcPct val="110000"/>
              </a:lnSpc>
            </a:pPr>
            <a:r>
              <a:rPr lang="en-GB" sz="1900"/>
              <a:t>Transfiguration – The hero has transferred into something positive – </a:t>
            </a:r>
            <a:r>
              <a:rPr lang="en-GB" sz="1900" err="1"/>
              <a:t>Ginnie’s</a:t>
            </a:r>
            <a:r>
              <a:rPr lang="en-GB" sz="1900"/>
              <a:t> sensitive and self-reflection cause her to change, although arguably she is just the same person as she starts, except her compassionate nature is reasserted by her conversations with Franklin and Eric.</a:t>
            </a:r>
          </a:p>
          <a:p>
            <a:pPr>
              <a:lnSpc>
                <a:spcPct val="110000"/>
              </a:lnSpc>
            </a:pPr>
            <a:r>
              <a:rPr lang="en-GB" sz="1900"/>
              <a:t>Vladimir Propp’s functions.</a:t>
            </a:r>
          </a:p>
          <a:p>
            <a:pPr>
              <a:lnSpc>
                <a:spcPct val="110000"/>
              </a:lnSpc>
            </a:pPr>
            <a:r>
              <a:rPr lang="en-GB" sz="1900"/>
              <a:t>Franklin and Eric function as Helpers, whilst Selena functions as a Hero and Victim (so does Franklin) and the hero here is </a:t>
            </a:r>
            <a:r>
              <a:rPr lang="en-GB" sz="1900" err="1"/>
              <a:t>Ginnie</a:t>
            </a:r>
            <a:r>
              <a:rPr lang="en-GB" sz="1900"/>
              <a:t> (who in turn is a victim and is ‘saved’ by Franklin) – it is circular in this regard – redemption is through human connection</a:t>
            </a:r>
          </a:p>
        </p:txBody>
      </p:sp>
    </p:spTree>
    <p:extLst>
      <p:ext uri="{BB962C8B-B14F-4D97-AF65-F5344CB8AC3E}">
        <p14:creationId xmlns:p14="http://schemas.microsoft.com/office/powerpoint/2010/main" val="3791141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CF15A-7591-4086-A424-9807678AD963}"/>
              </a:ext>
            </a:extLst>
          </p:cNvPr>
          <p:cNvPicPr>
            <a:picLocks noChangeAspect="1"/>
          </p:cNvPicPr>
          <p:nvPr/>
        </p:nvPicPr>
        <p:blipFill rotWithShape="1">
          <a:blip r:embed="rId3">
            <a:alphaModFix amt="35000"/>
          </a:blip>
          <a:srcRect t="13102" b="2653"/>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A303334D-DD05-4F8C-886C-F61621D8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FDA440-BE3B-40C7-9EDE-3300B0C31157}"/>
              </a:ext>
            </a:extLst>
          </p:cNvPr>
          <p:cNvSpPr>
            <a:spLocks noGrp="1"/>
          </p:cNvSpPr>
          <p:nvPr>
            <p:ph type="title"/>
          </p:nvPr>
        </p:nvSpPr>
        <p:spPr>
          <a:xfrm>
            <a:off x="913795" y="609600"/>
            <a:ext cx="10353761" cy="1326321"/>
          </a:xfrm>
        </p:spPr>
        <p:txBody>
          <a:bodyPr>
            <a:normAutofit/>
          </a:bodyPr>
          <a:lstStyle/>
          <a:p>
            <a:r>
              <a:rPr lang="en-GB" dirty="0"/>
              <a:t>VOICE &amp; POINT OF VIEW</a:t>
            </a:r>
          </a:p>
        </p:txBody>
      </p:sp>
      <p:sp>
        <p:nvSpPr>
          <p:cNvPr id="3" name="Content Placeholder 2">
            <a:extLst>
              <a:ext uri="{FF2B5EF4-FFF2-40B4-BE49-F238E27FC236}">
                <a16:creationId xmlns:a16="http://schemas.microsoft.com/office/drawing/2014/main" id="{88E864C2-86B5-497A-93EA-010718DE215C}"/>
              </a:ext>
            </a:extLst>
          </p:cNvPr>
          <p:cNvSpPr>
            <a:spLocks noGrp="1"/>
          </p:cNvSpPr>
          <p:nvPr>
            <p:ph idx="1"/>
          </p:nvPr>
        </p:nvSpPr>
        <p:spPr>
          <a:xfrm>
            <a:off x="913795" y="2096064"/>
            <a:ext cx="10353762" cy="3695136"/>
          </a:xfrm>
        </p:spPr>
        <p:txBody>
          <a:bodyPr>
            <a:normAutofit lnSpcReduction="10000"/>
          </a:bodyPr>
          <a:lstStyle/>
          <a:p>
            <a:r>
              <a:rPr lang="en-GB" sz="2800" dirty="0"/>
              <a:t>The story is written by a third person omniscient narrator, however:</a:t>
            </a:r>
          </a:p>
          <a:p>
            <a:pPr lvl="1"/>
            <a:r>
              <a:rPr lang="en-GB" sz="2400" dirty="0"/>
              <a:t>The majority of the text is speech – thus we have a window into the first person</a:t>
            </a:r>
          </a:p>
          <a:p>
            <a:pPr lvl="1"/>
            <a:r>
              <a:rPr lang="en-GB" sz="2400" dirty="0"/>
              <a:t>The majority of the description is from </a:t>
            </a:r>
            <a:r>
              <a:rPr lang="en-GB" sz="2400" dirty="0" err="1"/>
              <a:t>Ginnie’s</a:t>
            </a:r>
            <a:r>
              <a:rPr lang="en-GB" sz="2400" dirty="0"/>
              <a:t> perspective e.g. her judgemental side</a:t>
            </a:r>
          </a:p>
          <a:p>
            <a:pPr lvl="1"/>
            <a:r>
              <a:rPr lang="en-GB" sz="2400" dirty="0"/>
              <a:t>We therefore have a third-person narrative with a first-person perspective imposed throughout, the hero is </a:t>
            </a:r>
            <a:r>
              <a:rPr lang="en-GB" sz="2400" dirty="0" err="1"/>
              <a:t>Ginnie</a:t>
            </a:r>
            <a:endParaRPr lang="en-GB" sz="2400" dirty="0"/>
          </a:p>
        </p:txBody>
      </p:sp>
    </p:spTree>
    <p:extLst>
      <p:ext uri="{BB962C8B-B14F-4D97-AF65-F5344CB8AC3E}">
        <p14:creationId xmlns:p14="http://schemas.microsoft.com/office/powerpoint/2010/main" val="79020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9B38859A-4AD9-4310-926C-1C615668C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2B84F-1710-436E-8D01-2F7D85168AED}"/>
              </a:ext>
            </a:extLst>
          </p:cNvPr>
          <p:cNvSpPr>
            <a:spLocks noGrp="1"/>
          </p:cNvSpPr>
          <p:nvPr>
            <p:ph type="title"/>
          </p:nvPr>
        </p:nvSpPr>
        <p:spPr>
          <a:xfrm>
            <a:off x="913795" y="4922079"/>
            <a:ext cx="10353761" cy="1326321"/>
          </a:xfrm>
        </p:spPr>
        <p:txBody>
          <a:bodyPr>
            <a:normAutofit/>
          </a:bodyPr>
          <a:lstStyle/>
          <a:p>
            <a:r>
              <a:rPr lang="en-GB" dirty="0"/>
              <a:t>THEMES &amp; MOTIFFS</a:t>
            </a:r>
          </a:p>
        </p:txBody>
      </p:sp>
      <p:sp>
        <p:nvSpPr>
          <p:cNvPr id="13"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1EDADB-AA34-4F1F-81E1-831B932B129D}"/>
              </a:ext>
            </a:extLst>
          </p:cNvPr>
          <p:cNvSpPr>
            <a:spLocks noGrp="1"/>
          </p:cNvSpPr>
          <p:nvPr>
            <p:ph idx="1"/>
          </p:nvPr>
        </p:nvSpPr>
        <p:spPr>
          <a:xfrm>
            <a:off x="1466850" y="1066800"/>
            <a:ext cx="9247652" cy="3327400"/>
          </a:xfrm>
        </p:spPr>
        <p:txBody>
          <a:bodyPr anchor="ctr">
            <a:normAutofit/>
          </a:bodyPr>
          <a:lstStyle/>
          <a:p>
            <a:pPr>
              <a:lnSpc>
                <a:spcPct val="110000"/>
              </a:lnSpc>
            </a:pPr>
            <a:r>
              <a:rPr lang="en-GB" sz="1900"/>
              <a:t>JUDGEMENT: </a:t>
            </a:r>
            <a:r>
              <a:rPr lang="en-GB" sz="1900" err="1"/>
              <a:t>Ginnie</a:t>
            </a:r>
            <a:r>
              <a:rPr lang="en-GB" sz="1900"/>
              <a:t> is judging the </a:t>
            </a:r>
            <a:r>
              <a:rPr lang="en-GB" sz="1900" err="1"/>
              <a:t>Griffs</a:t>
            </a:r>
            <a:endParaRPr lang="en-GB" sz="1900"/>
          </a:p>
          <a:p>
            <a:pPr>
              <a:lnSpc>
                <a:spcPct val="110000"/>
              </a:lnSpc>
            </a:pPr>
            <a:r>
              <a:rPr lang="en-GB" sz="1900"/>
              <a:t>WAR:	War is seen as foolish, a challenge to the a-typical American view of today, but remember the setting here is within a year or two of the end of the 2</a:t>
            </a:r>
            <a:r>
              <a:rPr lang="en-GB" sz="1900" baseline="30000"/>
              <a:t>nd</a:t>
            </a:r>
            <a:r>
              <a:rPr lang="en-GB" sz="1900"/>
              <a:t> World War – Salinger is saying America gets involved in profitable wars that enrich it (WW1, WW2) and that the Eskimos as ‘removed’ from American society as one can be, who live peacefully are the symbolism of innocence – we covered innocence before, but it is a theme and motif, that lends itself to the ‘coming of age’ genre, because it is usually the loss of that ‘innocence’</a:t>
            </a:r>
          </a:p>
          <a:p>
            <a:pPr>
              <a:lnSpc>
                <a:spcPct val="110000"/>
              </a:lnSpc>
            </a:pPr>
            <a:r>
              <a:rPr lang="en-GB" sz="1900"/>
              <a:t>INNOCENCE: Eskimos, </a:t>
            </a:r>
            <a:r>
              <a:rPr lang="en-GB" sz="1900" err="1"/>
              <a:t>Ginnie</a:t>
            </a:r>
            <a:r>
              <a:rPr lang="en-GB" sz="1900"/>
              <a:t> and Franklin all have hallmarks of innocence. </a:t>
            </a:r>
          </a:p>
        </p:txBody>
      </p:sp>
    </p:spTree>
    <p:extLst>
      <p:ext uri="{BB962C8B-B14F-4D97-AF65-F5344CB8AC3E}">
        <p14:creationId xmlns:p14="http://schemas.microsoft.com/office/powerpoint/2010/main" val="218473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9B38859A-4AD9-4310-926C-1C615668C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2B84F-1710-436E-8D01-2F7D85168AED}"/>
              </a:ext>
            </a:extLst>
          </p:cNvPr>
          <p:cNvSpPr>
            <a:spLocks noGrp="1"/>
          </p:cNvSpPr>
          <p:nvPr>
            <p:ph type="title"/>
          </p:nvPr>
        </p:nvSpPr>
        <p:spPr>
          <a:xfrm>
            <a:off x="913795" y="4922079"/>
            <a:ext cx="10353761" cy="1326321"/>
          </a:xfrm>
        </p:spPr>
        <p:txBody>
          <a:bodyPr>
            <a:normAutofit/>
          </a:bodyPr>
          <a:lstStyle/>
          <a:p>
            <a:r>
              <a:rPr lang="en-GB" dirty="0"/>
              <a:t>THEMES &amp; MOTIFFS</a:t>
            </a:r>
          </a:p>
        </p:txBody>
      </p:sp>
      <p:sp>
        <p:nvSpPr>
          <p:cNvPr id="13"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1EDADB-AA34-4F1F-81E1-831B932B129D}"/>
              </a:ext>
            </a:extLst>
          </p:cNvPr>
          <p:cNvSpPr>
            <a:spLocks noGrp="1"/>
          </p:cNvSpPr>
          <p:nvPr>
            <p:ph idx="1"/>
          </p:nvPr>
        </p:nvSpPr>
        <p:spPr>
          <a:xfrm>
            <a:off x="1466850" y="1066800"/>
            <a:ext cx="9247652" cy="3327400"/>
          </a:xfrm>
        </p:spPr>
        <p:txBody>
          <a:bodyPr anchor="ctr">
            <a:normAutofit fontScale="92500" lnSpcReduction="10000"/>
          </a:bodyPr>
          <a:lstStyle/>
          <a:p>
            <a:pPr>
              <a:lnSpc>
                <a:spcPct val="110000"/>
              </a:lnSpc>
            </a:pPr>
            <a:r>
              <a:rPr lang="en-GB" sz="1900" dirty="0"/>
              <a:t>MATERIALISM: Salinger is obsessed with materialism, today we’d broadly call it capitalism, but it has a narrow meaning that – here it’s about how we cling to a notion of ‘friends’ and ‘relationships’ that are empty but based on our social and economical status – </a:t>
            </a:r>
            <a:r>
              <a:rPr lang="en-GB" sz="1900" dirty="0" err="1"/>
              <a:t>Ginnie</a:t>
            </a:r>
            <a:r>
              <a:rPr lang="en-GB" sz="1900" dirty="0"/>
              <a:t> is ‘friends’ with Selena not because they are actually friends, but because they are in the same economic bracket – people who work together, people who go to school together are broadly (even in the comprehensive system) within the same economical brackets, or at least are not so far removed from one another socially as to be alien – but </a:t>
            </a:r>
            <a:r>
              <a:rPr lang="en-GB" sz="1900" i="1" dirty="0"/>
              <a:t>how connected </a:t>
            </a:r>
            <a:r>
              <a:rPr lang="en-GB" sz="1900" dirty="0"/>
              <a:t>are we really?</a:t>
            </a:r>
          </a:p>
          <a:p>
            <a:pPr>
              <a:lnSpc>
                <a:spcPct val="110000"/>
              </a:lnSpc>
            </a:pPr>
            <a:r>
              <a:rPr lang="en-GB" sz="1900" dirty="0"/>
              <a:t>SELF-ABSORBTION/EGO: Fame and Wealth are factors, and the self-absorption of the all the Characters is evident – Salinger is highlighting this as part of his wider social commentary</a:t>
            </a:r>
          </a:p>
        </p:txBody>
      </p:sp>
    </p:spTree>
    <p:extLst>
      <p:ext uri="{BB962C8B-B14F-4D97-AF65-F5344CB8AC3E}">
        <p14:creationId xmlns:p14="http://schemas.microsoft.com/office/powerpoint/2010/main" val="2987214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752B-B278-4AB1-ACD2-838CD228266B}"/>
              </a:ext>
            </a:extLst>
          </p:cNvPr>
          <p:cNvSpPr>
            <a:spLocks noGrp="1"/>
          </p:cNvSpPr>
          <p:nvPr>
            <p:ph type="title"/>
          </p:nvPr>
        </p:nvSpPr>
        <p:spPr/>
        <p:txBody>
          <a:bodyPr/>
          <a:lstStyle/>
          <a:p>
            <a:r>
              <a:rPr lang="en-GB" dirty="0"/>
              <a:t>Enigmas &amp; </a:t>
            </a:r>
            <a:r>
              <a:rPr lang="en-GB" dirty="0" err="1"/>
              <a:t>CoNCLUSIONS</a:t>
            </a:r>
            <a:endParaRPr lang="en-GB" dirty="0"/>
          </a:p>
        </p:txBody>
      </p:sp>
      <p:sp>
        <p:nvSpPr>
          <p:cNvPr id="3" name="Content Placeholder 2">
            <a:extLst>
              <a:ext uri="{FF2B5EF4-FFF2-40B4-BE49-F238E27FC236}">
                <a16:creationId xmlns:a16="http://schemas.microsoft.com/office/drawing/2014/main" id="{2632935E-307C-4902-B0F8-89C2BBED8DD4}"/>
              </a:ext>
            </a:extLst>
          </p:cNvPr>
          <p:cNvSpPr>
            <a:spLocks noGrp="1"/>
          </p:cNvSpPr>
          <p:nvPr>
            <p:ph idx="1"/>
          </p:nvPr>
        </p:nvSpPr>
        <p:spPr/>
        <p:txBody>
          <a:bodyPr>
            <a:normAutofit lnSpcReduction="10000"/>
          </a:bodyPr>
          <a:lstStyle/>
          <a:p>
            <a:r>
              <a:rPr lang="en-GB" dirty="0"/>
              <a:t>It’s complicated – why does </a:t>
            </a:r>
            <a:r>
              <a:rPr lang="en-GB" dirty="0" err="1"/>
              <a:t>Ginnie</a:t>
            </a:r>
            <a:r>
              <a:rPr lang="en-GB" dirty="0"/>
              <a:t> not throw away the Sandwich she intended to throw away – is really the pinnacle of the short-stories enigmas – however there are other conflicts to address to:</a:t>
            </a:r>
          </a:p>
          <a:p>
            <a:r>
              <a:rPr lang="en-GB" dirty="0"/>
              <a:t>Why the forgiving of debt?</a:t>
            </a:r>
          </a:p>
          <a:p>
            <a:r>
              <a:rPr lang="en-GB" dirty="0"/>
              <a:t>The conflict of materialism vs what? – What is Franklin and Salinger’s alternative – Human Connection seems the most likely conflict with materialism, that’s the point of this story – but it almost doesn’t feel enough – he’s half-burning down the house of capitalism without replacing it – or is human connection a codework with communal living – bipartisanship, mutual cooperation, cooperatives, socialism, communism, it’s not answered, but the politic of Salinger doesn’t feel fully developed here</a:t>
            </a:r>
          </a:p>
        </p:txBody>
      </p:sp>
    </p:spTree>
    <p:extLst>
      <p:ext uri="{BB962C8B-B14F-4D97-AF65-F5344CB8AC3E}">
        <p14:creationId xmlns:p14="http://schemas.microsoft.com/office/powerpoint/2010/main" val="1964272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752B-B278-4AB1-ACD2-838CD228266B}"/>
              </a:ext>
            </a:extLst>
          </p:cNvPr>
          <p:cNvSpPr>
            <a:spLocks noGrp="1"/>
          </p:cNvSpPr>
          <p:nvPr>
            <p:ph type="title"/>
          </p:nvPr>
        </p:nvSpPr>
        <p:spPr/>
        <p:txBody>
          <a:bodyPr/>
          <a:lstStyle/>
          <a:p>
            <a:r>
              <a:rPr lang="en-GB" dirty="0"/>
              <a:t>Enigmas &amp; </a:t>
            </a:r>
            <a:r>
              <a:rPr lang="en-GB" dirty="0" err="1"/>
              <a:t>CoNCLUSIONS</a:t>
            </a:r>
            <a:endParaRPr lang="en-GB" dirty="0"/>
          </a:p>
        </p:txBody>
      </p:sp>
      <p:sp>
        <p:nvSpPr>
          <p:cNvPr id="3" name="Content Placeholder 2">
            <a:extLst>
              <a:ext uri="{FF2B5EF4-FFF2-40B4-BE49-F238E27FC236}">
                <a16:creationId xmlns:a16="http://schemas.microsoft.com/office/drawing/2014/main" id="{2632935E-307C-4902-B0F8-89C2BBED8DD4}"/>
              </a:ext>
            </a:extLst>
          </p:cNvPr>
          <p:cNvSpPr>
            <a:spLocks noGrp="1"/>
          </p:cNvSpPr>
          <p:nvPr>
            <p:ph idx="1"/>
          </p:nvPr>
        </p:nvSpPr>
        <p:spPr/>
        <p:txBody>
          <a:bodyPr>
            <a:normAutofit fontScale="92500" lnSpcReduction="10000"/>
          </a:bodyPr>
          <a:lstStyle/>
          <a:p>
            <a:r>
              <a:rPr lang="en-GB" dirty="0" err="1"/>
              <a:t>Ginnie</a:t>
            </a:r>
            <a:r>
              <a:rPr lang="en-GB" dirty="0"/>
              <a:t> is both right to feel aggrieved, and wrong to take that out on the one who has injured her (at least in the manner she does it) – but she comes round, the conflict of her own self-absorption with the human connection she makes with Franklin (who as a character is juxtaposed with Eric) is a challenge, and Salinger never tells us if that challenge is resolved – perhaps because in real life it never would be – we continue to seek community and relationships and do so for personal gain as well as the betterment of our society – but that society is founded on the things that prevent it – we would have better relationships if we didn’t work 40+ hour weeks – but nowadays it is difficult to survive if, even in a two person household, the two people aren’t both working somehow – these are the conflicts we all face as adults – but juxtaposed with teenagers on the cusp of adulthood – and I think this is where the excellence of this piece really is…</a:t>
            </a:r>
          </a:p>
        </p:txBody>
      </p:sp>
    </p:spTree>
    <p:extLst>
      <p:ext uri="{BB962C8B-B14F-4D97-AF65-F5344CB8AC3E}">
        <p14:creationId xmlns:p14="http://schemas.microsoft.com/office/powerpoint/2010/main" val="22131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02C-9519-4066-A045-41CAE1762DF7}"/>
              </a:ext>
            </a:extLst>
          </p:cNvPr>
          <p:cNvSpPr>
            <a:spLocks noGrp="1"/>
          </p:cNvSpPr>
          <p:nvPr>
            <p:ph type="title"/>
          </p:nvPr>
        </p:nvSpPr>
        <p:spPr/>
        <p:txBody>
          <a:bodyPr/>
          <a:lstStyle/>
          <a:p>
            <a:r>
              <a:rPr lang="en-GB">
                <a:latin typeface="Celines Hand" panose="02000500000000000000" pitchFamily="2" charset="0"/>
              </a:rPr>
              <a:t>Background</a:t>
            </a:r>
          </a:p>
        </p:txBody>
      </p:sp>
      <p:sp>
        <p:nvSpPr>
          <p:cNvPr id="3" name="Content Placeholder 2">
            <a:extLst>
              <a:ext uri="{FF2B5EF4-FFF2-40B4-BE49-F238E27FC236}">
                <a16:creationId xmlns:a16="http://schemas.microsoft.com/office/drawing/2014/main" id="{7C9512FC-2357-4658-9552-25800922EB9E}"/>
              </a:ext>
            </a:extLst>
          </p:cNvPr>
          <p:cNvSpPr>
            <a:spLocks noGrp="1"/>
          </p:cNvSpPr>
          <p:nvPr>
            <p:ph idx="1"/>
          </p:nvPr>
        </p:nvSpPr>
        <p:spPr>
          <a:xfrm>
            <a:off x="3840480" y="1621849"/>
            <a:ext cx="7513320" cy="4351338"/>
          </a:xfrm>
        </p:spPr>
        <p:txBody>
          <a:bodyPr>
            <a:normAutofit/>
          </a:bodyPr>
          <a:lstStyle/>
          <a:p>
            <a:r>
              <a:rPr lang="en-GB">
                <a:latin typeface="Lexend Deca" pitchFamily="2" charset="0"/>
              </a:rPr>
              <a:t>Nine Stories (Anthology)</a:t>
            </a:r>
          </a:p>
          <a:p>
            <a:pPr lvl="1"/>
            <a:r>
              <a:rPr lang="en-GB">
                <a:latin typeface="Lexend Deca" pitchFamily="2" charset="0"/>
              </a:rPr>
              <a:t>8 of these short stories were published in </a:t>
            </a:r>
            <a:r>
              <a:rPr lang="en-GB" i="1">
                <a:latin typeface="Lexend Deca" pitchFamily="2" charset="0"/>
              </a:rPr>
              <a:t>The New Yorker</a:t>
            </a:r>
            <a:r>
              <a:rPr lang="en-GB">
                <a:latin typeface="Lexend Deca" pitchFamily="2" charset="0"/>
              </a:rPr>
              <a:t> in 1948</a:t>
            </a:r>
          </a:p>
          <a:p>
            <a:pPr lvl="1"/>
            <a:r>
              <a:rPr lang="en-GB">
                <a:latin typeface="Lexend Deca" pitchFamily="2" charset="0"/>
              </a:rPr>
              <a:t>The only one of the 9 stories not to be published in </a:t>
            </a:r>
            <a:r>
              <a:rPr lang="en-GB" i="1">
                <a:latin typeface="Lexend Deca" pitchFamily="2" charset="0"/>
              </a:rPr>
              <a:t>The New Yorker </a:t>
            </a:r>
            <a:r>
              <a:rPr lang="en-GB">
                <a:latin typeface="Lexend Deca" pitchFamily="2" charset="0"/>
              </a:rPr>
              <a:t>was Down at the Dinghy which was published in 1949 in </a:t>
            </a:r>
            <a:r>
              <a:rPr lang="en-GB" i="1">
                <a:latin typeface="Lexend Deca" pitchFamily="2" charset="0"/>
              </a:rPr>
              <a:t>Harper’s Magazine</a:t>
            </a:r>
            <a:endParaRPr lang="en-GB">
              <a:latin typeface="Lexend Deca" pitchFamily="2" charset="0"/>
            </a:endParaRPr>
          </a:p>
          <a:p>
            <a:pPr lvl="1"/>
            <a:r>
              <a:rPr lang="en-GB">
                <a:latin typeface="Lexend Deca" pitchFamily="2" charset="0"/>
              </a:rPr>
              <a:t>Nine Stories was published in 1953 in the US, and internationally often goes by the title of one of the nine stories: For </a:t>
            </a:r>
            <a:r>
              <a:rPr lang="en-GB" i="1" err="1">
                <a:latin typeface="Lexend Deca" pitchFamily="2" charset="0"/>
              </a:rPr>
              <a:t>Esmé</a:t>
            </a:r>
            <a:r>
              <a:rPr lang="en-GB" i="1">
                <a:latin typeface="Lexend Deca" pitchFamily="2" charset="0"/>
              </a:rPr>
              <a:t> - with Love and Squalor, and Other Stories</a:t>
            </a:r>
            <a:r>
              <a:rPr lang="en-GB">
                <a:latin typeface="Lexend Deca" pitchFamily="2" charset="0"/>
              </a:rPr>
              <a:t>.</a:t>
            </a:r>
          </a:p>
        </p:txBody>
      </p:sp>
      <p:pic>
        <p:nvPicPr>
          <p:cNvPr id="5" name="Picture 4" descr="Text, whiteboard&#10;&#10;Description automatically generated">
            <a:extLst>
              <a:ext uri="{FF2B5EF4-FFF2-40B4-BE49-F238E27FC236}">
                <a16:creationId xmlns:a16="http://schemas.microsoft.com/office/drawing/2014/main" id="{6414C6F6-09EA-4E87-AF9B-283BC56E8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21849"/>
            <a:ext cx="3002280" cy="4372252"/>
          </a:xfrm>
          <a:prstGeom prst="rect">
            <a:avLst/>
          </a:prstGeom>
        </p:spPr>
      </p:pic>
      <p:sp>
        <p:nvSpPr>
          <p:cNvPr id="6" name="TextBox 5">
            <a:extLst>
              <a:ext uri="{FF2B5EF4-FFF2-40B4-BE49-F238E27FC236}">
                <a16:creationId xmlns:a16="http://schemas.microsoft.com/office/drawing/2014/main" id="{9E574271-266F-4A51-9490-D68CFCA1E74D}"/>
              </a:ext>
            </a:extLst>
          </p:cNvPr>
          <p:cNvSpPr txBox="1"/>
          <p:nvPr/>
        </p:nvSpPr>
        <p:spPr>
          <a:xfrm>
            <a:off x="838200" y="5430129"/>
            <a:ext cx="3002280" cy="461665"/>
          </a:xfrm>
          <a:prstGeom prst="rect">
            <a:avLst/>
          </a:prstGeom>
          <a:noFill/>
        </p:spPr>
        <p:txBody>
          <a:bodyPr wrap="square" rtlCol="0">
            <a:spAutoFit/>
          </a:bodyPr>
          <a:lstStyle/>
          <a:p>
            <a:r>
              <a:rPr lang="en-GB" sz="1200" b="1" i="1"/>
              <a:t>Fair Dealing usage: Low Res. Image of 1</a:t>
            </a:r>
            <a:r>
              <a:rPr lang="en-GB" sz="1200" b="1" i="1" baseline="30000"/>
              <a:t>st</a:t>
            </a:r>
            <a:r>
              <a:rPr lang="en-GB" sz="1200" b="1" i="1"/>
              <a:t> Edition of ‘Nine Stories’ cover</a:t>
            </a:r>
          </a:p>
        </p:txBody>
      </p:sp>
    </p:spTree>
    <p:extLst>
      <p:ext uri="{BB962C8B-B14F-4D97-AF65-F5344CB8AC3E}">
        <p14:creationId xmlns:p14="http://schemas.microsoft.com/office/powerpoint/2010/main" val="338226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752B-B278-4AB1-ACD2-838CD228266B}"/>
              </a:ext>
            </a:extLst>
          </p:cNvPr>
          <p:cNvSpPr>
            <a:spLocks noGrp="1"/>
          </p:cNvSpPr>
          <p:nvPr>
            <p:ph type="title"/>
          </p:nvPr>
        </p:nvSpPr>
        <p:spPr/>
        <p:txBody>
          <a:bodyPr/>
          <a:lstStyle/>
          <a:p>
            <a:r>
              <a:rPr lang="en-GB" dirty="0"/>
              <a:t>Enigmas &amp; </a:t>
            </a:r>
            <a:r>
              <a:rPr lang="en-GB" dirty="0" err="1"/>
              <a:t>CoNCLUSIONS</a:t>
            </a:r>
            <a:endParaRPr lang="en-GB" dirty="0"/>
          </a:p>
        </p:txBody>
      </p:sp>
      <p:sp>
        <p:nvSpPr>
          <p:cNvPr id="3" name="Content Placeholder 2">
            <a:extLst>
              <a:ext uri="{FF2B5EF4-FFF2-40B4-BE49-F238E27FC236}">
                <a16:creationId xmlns:a16="http://schemas.microsoft.com/office/drawing/2014/main" id="{2632935E-307C-4902-B0F8-89C2BBED8DD4}"/>
              </a:ext>
            </a:extLst>
          </p:cNvPr>
          <p:cNvSpPr>
            <a:spLocks noGrp="1"/>
          </p:cNvSpPr>
          <p:nvPr>
            <p:ph idx="1"/>
          </p:nvPr>
        </p:nvSpPr>
        <p:spPr/>
        <p:txBody>
          <a:bodyPr>
            <a:normAutofit/>
          </a:bodyPr>
          <a:lstStyle/>
          <a:p>
            <a:r>
              <a:rPr lang="en-GB" dirty="0" err="1"/>
              <a:t>Ginnie</a:t>
            </a:r>
            <a:r>
              <a:rPr lang="en-GB" dirty="0"/>
              <a:t> is singularly the representation of innocence (though we could argue Selena’s abject self-absorption is, but that’s another debate) – and also the representation of the loss of innocence – why?</a:t>
            </a:r>
          </a:p>
          <a:p>
            <a:pPr marL="800100" lvl="1" indent="-342900">
              <a:buFont typeface="+mj-lt"/>
              <a:buAutoNum type="arabicPeriod"/>
            </a:pPr>
            <a:r>
              <a:rPr lang="en-GB" dirty="0"/>
              <a:t>She is ‘tainted’ by the prejudices of adult society – she is using Selena for the tennis balls and also judging her as being from ‘new money’ as having a house and home and place that’s not like hers.</a:t>
            </a:r>
          </a:p>
          <a:p>
            <a:pPr marL="800100" lvl="1" indent="-342900">
              <a:buFont typeface="+mj-lt"/>
              <a:buAutoNum type="arabicPeriod"/>
            </a:pPr>
            <a:r>
              <a:rPr lang="en-GB" dirty="0"/>
              <a:t>However her innocence views these things as wrong – Selena should have a loving home, but doesn’t…</a:t>
            </a:r>
          </a:p>
          <a:p>
            <a:pPr marL="800100" lvl="1" indent="-342900">
              <a:buFont typeface="+mj-lt"/>
              <a:buAutoNum type="arabicPeriod"/>
            </a:pPr>
            <a:r>
              <a:rPr lang="en-GB" dirty="0"/>
              <a:t>Franklin has been let down by society – </a:t>
            </a:r>
            <a:r>
              <a:rPr lang="en-GB" dirty="0" err="1"/>
              <a:t>Ginnie</a:t>
            </a:r>
            <a:r>
              <a:rPr lang="en-GB" dirty="0"/>
              <a:t> connects to that, in part, and feels she needs to connect with him, perhaps to fix that, perhaps to be fixed by him</a:t>
            </a:r>
          </a:p>
        </p:txBody>
      </p:sp>
    </p:spTree>
    <p:extLst>
      <p:ext uri="{BB962C8B-B14F-4D97-AF65-F5344CB8AC3E}">
        <p14:creationId xmlns:p14="http://schemas.microsoft.com/office/powerpoint/2010/main" val="251068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752B-B278-4AB1-ACD2-838CD228266B}"/>
              </a:ext>
            </a:extLst>
          </p:cNvPr>
          <p:cNvSpPr>
            <a:spLocks noGrp="1"/>
          </p:cNvSpPr>
          <p:nvPr>
            <p:ph type="title"/>
          </p:nvPr>
        </p:nvSpPr>
        <p:spPr/>
        <p:txBody>
          <a:bodyPr/>
          <a:lstStyle/>
          <a:p>
            <a:r>
              <a:rPr lang="en-GB" dirty="0"/>
              <a:t>Enigmas &amp; </a:t>
            </a:r>
            <a:r>
              <a:rPr lang="en-GB" dirty="0" err="1"/>
              <a:t>CoNCLUSIONS</a:t>
            </a:r>
            <a:endParaRPr lang="en-GB" dirty="0"/>
          </a:p>
        </p:txBody>
      </p:sp>
      <p:sp>
        <p:nvSpPr>
          <p:cNvPr id="3" name="Content Placeholder 2">
            <a:extLst>
              <a:ext uri="{FF2B5EF4-FFF2-40B4-BE49-F238E27FC236}">
                <a16:creationId xmlns:a16="http://schemas.microsoft.com/office/drawing/2014/main" id="{2632935E-307C-4902-B0F8-89C2BBED8DD4}"/>
              </a:ext>
            </a:extLst>
          </p:cNvPr>
          <p:cNvSpPr>
            <a:spLocks noGrp="1"/>
          </p:cNvSpPr>
          <p:nvPr>
            <p:ph idx="1"/>
          </p:nvPr>
        </p:nvSpPr>
        <p:spPr/>
        <p:txBody>
          <a:bodyPr>
            <a:normAutofit lnSpcReduction="10000"/>
          </a:bodyPr>
          <a:lstStyle/>
          <a:p>
            <a:r>
              <a:rPr lang="en-GB" dirty="0"/>
              <a:t>We can therefore conclude two things:</a:t>
            </a:r>
          </a:p>
          <a:p>
            <a:pPr marL="457200" indent="-457200">
              <a:buFont typeface="+mj-lt"/>
              <a:buAutoNum type="arabicPeriod"/>
            </a:pPr>
            <a:r>
              <a:rPr lang="en-GB" dirty="0"/>
              <a:t>The story of ‘Just before the war with the </a:t>
            </a:r>
            <a:r>
              <a:rPr lang="en-GB" dirty="0" err="1"/>
              <a:t>eskimos’</a:t>
            </a:r>
            <a:r>
              <a:rPr lang="en-GB" dirty="0"/>
              <a:t> is a study of the human condition – the characters are ‘real’ not because they have singular motivations, changes of hearts – but because they have complex motivations, their changes of hearts are gradual, not fully developed – they are human and have authenticity because they aren’t two dimensional – they grow and change and yet remain the same</a:t>
            </a:r>
          </a:p>
          <a:p>
            <a:pPr marL="457200" indent="-457200">
              <a:buFont typeface="+mj-lt"/>
              <a:buAutoNum type="arabicPeriod"/>
            </a:pPr>
            <a:r>
              <a:rPr lang="en-GB" dirty="0"/>
              <a:t>Salinger’s ‘Just Before the War with the Eskimos’ is confusing, without a clear end, without a clear conclusion – it is not ‘finished’ – again a representation of the reality of life – this is but a snapshot of the four young adults lives, it is not the sum or totality of it.</a:t>
            </a:r>
          </a:p>
        </p:txBody>
      </p:sp>
    </p:spTree>
    <p:extLst>
      <p:ext uri="{BB962C8B-B14F-4D97-AF65-F5344CB8AC3E}">
        <p14:creationId xmlns:p14="http://schemas.microsoft.com/office/powerpoint/2010/main" val="347498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3383-87CF-40B1-8C74-E0886A8C02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1916C2-08B6-4713-810F-D8CAEF53CCA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9154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0E09C-B698-463E-9D65-5E89326CFD57}"/>
              </a:ext>
            </a:extLst>
          </p:cNvPr>
          <p:cNvSpPr>
            <a:spLocks noGrp="1"/>
          </p:cNvSpPr>
          <p:nvPr>
            <p:ph type="title"/>
          </p:nvPr>
        </p:nvSpPr>
        <p:spPr>
          <a:xfrm>
            <a:off x="696686" y="1122001"/>
            <a:ext cx="3040685" cy="4613999"/>
          </a:xfrm>
        </p:spPr>
        <p:txBody>
          <a:bodyPr anchor="ctr">
            <a:normAutofit/>
          </a:bodyPr>
          <a:lstStyle/>
          <a:p>
            <a:pPr algn="l"/>
            <a:r>
              <a:rPr lang="en-GB" sz="2400">
                <a:solidFill>
                  <a:srgbClr val="FFFFFF"/>
                </a:solidFill>
              </a:rPr>
              <a:t>Overview</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7B39CF-8A14-4CDA-B3E4-F1E021309721}"/>
              </a:ext>
            </a:extLst>
          </p:cNvPr>
          <p:cNvSpPr>
            <a:spLocks noGrp="1"/>
          </p:cNvSpPr>
          <p:nvPr>
            <p:ph idx="1"/>
          </p:nvPr>
        </p:nvSpPr>
        <p:spPr>
          <a:xfrm>
            <a:off x="4711641" y="1122001"/>
            <a:ext cx="6566564" cy="4761274"/>
          </a:xfrm>
        </p:spPr>
        <p:txBody>
          <a:bodyPr anchor="ctr">
            <a:normAutofit/>
          </a:bodyPr>
          <a:lstStyle/>
          <a:p>
            <a:r>
              <a:rPr lang="en-GB" sz="1600" dirty="0"/>
              <a:t>It is the story of a young girl on the cusp of adulthood meeting a disenfranchised young male, the brother of her ‘friend’; and also his friend – it is a tale of redemption, alienation, rejection, judgement and self-reflection.</a:t>
            </a:r>
          </a:p>
          <a:p>
            <a:r>
              <a:rPr lang="en-GB" sz="1600" dirty="0"/>
              <a:t>The main character is Virginia “</a:t>
            </a:r>
            <a:r>
              <a:rPr lang="en-GB" sz="1600" dirty="0" err="1"/>
              <a:t>Ginnie</a:t>
            </a:r>
            <a:r>
              <a:rPr lang="en-GB" sz="1600" dirty="0"/>
              <a:t>” </a:t>
            </a:r>
            <a:r>
              <a:rPr lang="en-GB" sz="1600" dirty="0" err="1"/>
              <a:t>Mannox</a:t>
            </a:r>
            <a:r>
              <a:rPr lang="en-GB" sz="1600" dirty="0"/>
              <a:t> </a:t>
            </a:r>
          </a:p>
          <a:p>
            <a:r>
              <a:rPr lang="en-GB" sz="1600" dirty="0"/>
              <a:t>The main protagonist is Franklin Graff</a:t>
            </a:r>
          </a:p>
          <a:p>
            <a:r>
              <a:rPr lang="en-GB" sz="1600" dirty="0"/>
              <a:t>Supporting Characters are Selena Graff (Franklin’s younger sister, and </a:t>
            </a:r>
            <a:r>
              <a:rPr lang="en-GB" sz="1600" dirty="0" err="1"/>
              <a:t>Ginnie’s</a:t>
            </a:r>
            <a:r>
              <a:rPr lang="en-GB" sz="1600" dirty="0"/>
              <a:t> “friend” and Eric, Franklin’s friend.</a:t>
            </a:r>
          </a:p>
          <a:p>
            <a:r>
              <a:rPr lang="en-GB" sz="1600" dirty="0"/>
              <a:t>Tertiary Character: Unnamed maid (more about them later) and an unseen referenced ‘writer’.</a:t>
            </a:r>
          </a:p>
        </p:txBody>
      </p:sp>
    </p:spTree>
    <p:extLst>
      <p:ext uri="{BB962C8B-B14F-4D97-AF65-F5344CB8AC3E}">
        <p14:creationId xmlns:p14="http://schemas.microsoft.com/office/powerpoint/2010/main" val="389552699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8" name="Rectangle 1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144A9F-EE22-41AD-AD75-047A5170C746}"/>
              </a:ext>
            </a:extLst>
          </p:cNvPr>
          <p:cNvSpPr>
            <a:spLocks noGrp="1"/>
          </p:cNvSpPr>
          <p:nvPr>
            <p:ph type="title"/>
          </p:nvPr>
        </p:nvSpPr>
        <p:spPr>
          <a:xfrm>
            <a:off x="913795" y="609600"/>
            <a:ext cx="10353761" cy="1326321"/>
          </a:xfrm>
        </p:spPr>
        <p:txBody>
          <a:bodyPr>
            <a:normAutofit/>
          </a:bodyPr>
          <a:lstStyle/>
          <a:p>
            <a:r>
              <a:rPr lang="en-GB"/>
              <a:t>Genre &amp; </a:t>
            </a:r>
            <a:r>
              <a:rPr lang="en-GB" err="1"/>
              <a:t>ChARACTERISTICS</a:t>
            </a:r>
            <a:endParaRPr lang="en-GB"/>
          </a:p>
        </p:txBody>
      </p:sp>
      <p:graphicFrame>
        <p:nvGraphicFramePr>
          <p:cNvPr id="5" name="Content Placeholder 2">
            <a:extLst>
              <a:ext uri="{FF2B5EF4-FFF2-40B4-BE49-F238E27FC236}">
                <a16:creationId xmlns:a16="http://schemas.microsoft.com/office/drawing/2014/main" id="{6C3BD9E3-94E8-4F5C-A850-292A1139FA33}"/>
              </a:ext>
            </a:extLst>
          </p:cNvPr>
          <p:cNvGraphicFramePr>
            <a:graphicFrameLocks noGrp="1"/>
          </p:cNvGraphicFramePr>
          <p:nvPr>
            <p:ph idx="1"/>
            <p:extLst>
              <p:ext uri="{D42A27DB-BD31-4B8C-83A1-F6EECF244321}">
                <p14:modId xmlns:p14="http://schemas.microsoft.com/office/powerpoint/2010/main" val="1007901600"/>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58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CC253-924B-416D-A28D-90BDCE053054}"/>
              </a:ext>
            </a:extLst>
          </p:cNvPr>
          <p:cNvSpPr>
            <a:spLocks noGrp="1"/>
          </p:cNvSpPr>
          <p:nvPr>
            <p:ph type="title"/>
          </p:nvPr>
        </p:nvSpPr>
        <p:spPr>
          <a:xfrm>
            <a:off x="8454629" y="1122001"/>
            <a:ext cx="3040685" cy="4613999"/>
          </a:xfrm>
        </p:spPr>
        <p:txBody>
          <a:bodyPr anchor="ctr">
            <a:normAutofit/>
          </a:bodyPr>
          <a:lstStyle/>
          <a:p>
            <a:pPr algn="l"/>
            <a:r>
              <a:rPr lang="en-GB" sz="2400">
                <a:solidFill>
                  <a:srgbClr val="FFFFFF"/>
                </a:solidFill>
              </a:rPr>
              <a:t>Love STORY?</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B9B943-F44D-40FF-9F41-3281E74CB678}"/>
              </a:ext>
            </a:extLst>
          </p:cNvPr>
          <p:cNvSpPr>
            <a:spLocks noGrp="1"/>
          </p:cNvSpPr>
          <p:nvPr>
            <p:ph idx="1"/>
          </p:nvPr>
        </p:nvSpPr>
        <p:spPr>
          <a:xfrm>
            <a:off x="913795" y="1122001"/>
            <a:ext cx="6566564" cy="4761274"/>
          </a:xfrm>
        </p:spPr>
        <p:txBody>
          <a:bodyPr anchor="ctr">
            <a:normAutofit/>
          </a:bodyPr>
          <a:lstStyle/>
          <a:p>
            <a:r>
              <a:rPr lang="en-GB" sz="1600" dirty="0"/>
              <a:t>“You wouldn’t have to go, anyway” and “I’m in no hurry. Thank you.” – These statements from </a:t>
            </a:r>
            <a:r>
              <a:rPr lang="en-GB" sz="1600" dirty="0" err="1"/>
              <a:t>Ginnie</a:t>
            </a:r>
            <a:r>
              <a:rPr lang="en-GB" sz="1600" dirty="0"/>
              <a:t> to Franklin are examples of </a:t>
            </a:r>
            <a:r>
              <a:rPr lang="en-GB" sz="1600" b="1" i="1" dirty="0"/>
              <a:t>possibly</a:t>
            </a:r>
            <a:r>
              <a:rPr lang="en-GB" sz="1600" dirty="0"/>
              <a:t> the things someone with a crush might say around/to  their crush</a:t>
            </a:r>
          </a:p>
          <a:p>
            <a:r>
              <a:rPr lang="en-GB" sz="1600" dirty="0"/>
              <a:t>““…Maybe I can over.” Selena stared and said, “O.K.” </a:t>
            </a:r>
            <a:r>
              <a:rPr lang="en-GB" sz="1600" dirty="0" err="1"/>
              <a:t>Ginnie</a:t>
            </a:r>
            <a:r>
              <a:rPr lang="en-GB" sz="1600" dirty="0"/>
              <a:t> opened the front door and walked to the elevator. She rang the bell. “I met your brother,” she said.” (p. 7 of 8) – </a:t>
            </a:r>
            <a:r>
              <a:rPr lang="en-GB" sz="1600" dirty="0" err="1"/>
              <a:t>Ginnie</a:t>
            </a:r>
            <a:r>
              <a:rPr lang="en-GB" sz="1600" dirty="0"/>
              <a:t> wishes to come over tonight, and then mentions Selena’s brother, ulterior motive to her night-time visit? The following conversation is about Franklin, it’s gossipy, girly and isn’t particularly important – she finds out more about Franklin – e.g. the things a girl with a crush would want to know?</a:t>
            </a:r>
          </a:p>
          <a:p>
            <a:r>
              <a:rPr lang="en-GB" sz="1600" dirty="0"/>
              <a:t>The chicken sandwich half – does she keep it because of the Easter-Chick sentimentality, or, because she actually wants a token memory of Franklin?</a:t>
            </a:r>
          </a:p>
        </p:txBody>
      </p:sp>
    </p:spTree>
    <p:extLst>
      <p:ext uri="{BB962C8B-B14F-4D97-AF65-F5344CB8AC3E}">
        <p14:creationId xmlns:p14="http://schemas.microsoft.com/office/powerpoint/2010/main" val="23687604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A1829-EDB1-4C60-8AF6-FF45F8E633C1}"/>
              </a:ext>
            </a:extLst>
          </p:cNvPr>
          <p:cNvSpPr>
            <a:spLocks noGrp="1"/>
          </p:cNvSpPr>
          <p:nvPr>
            <p:ph type="title"/>
          </p:nvPr>
        </p:nvSpPr>
        <p:spPr>
          <a:xfrm>
            <a:off x="913796" y="927100"/>
            <a:ext cx="3418766" cy="4616450"/>
          </a:xfrm>
        </p:spPr>
        <p:txBody>
          <a:bodyPr>
            <a:normAutofit/>
          </a:bodyPr>
          <a:lstStyle/>
          <a:p>
            <a:r>
              <a:rPr lang="en-GB"/>
              <a:t>Coming of age</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7EDEA3-F555-4424-8163-9C2D6EB69280}"/>
              </a:ext>
            </a:extLst>
          </p:cNvPr>
          <p:cNvSpPr>
            <a:spLocks noGrp="1"/>
          </p:cNvSpPr>
          <p:nvPr>
            <p:ph idx="1"/>
          </p:nvPr>
        </p:nvSpPr>
        <p:spPr>
          <a:xfrm>
            <a:off x="4976029" y="971549"/>
            <a:ext cx="6291528" cy="4616450"/>
          </a:xfrm>
        </p:spPr>
        <p:txBody>
          <a:bodyPr anchor="ctr">
            <a:normAutofit/>
          </a:bodyPr>
          <a:lstStyle/>
          <a:p>
            <a:pPr>
              <a:lnSpc>
                <a:spcPct val="110000"/>
              </a:lnSpc>
            </a:pPr>
            <a:r>
              <a:rPr lang="en-GB" sz="1500" dirty="0"/>
              <a:t>REJECTION THEME:</a:t>
            </a:r>
          </a:p>
          <a:p>
            <a:pPr lvl="1">
              <a:lnSpc>
                <a:spcPct val="110000"/>
              </a:lnSpc>
            </a:pPr>
            <a:r>
              <a:rPr lang="en-GB" sz="1500" dirty="0"/>
              <a:t>Franklin’s rejection by the Army draft of WWII (due to ill health)</a:t>
            </a:r>
          </a:p>
          <a:p>
            <a:pPr lvl="1">
              <a:lnSpc>
                <a:spcPct val="110000"/>
              </a:lnSpc>
            </a:pPr>
            <a:r>
              <a:rPr lang="en-GB" sz="1500" dirty="0"/>
              <a:t>Franklin’s rejection by </a:t>
            </a:r>
            <a:r>
              <a:rPr lang="en-GB" sz="1500" dirty="0" err="1"/>
              <a:t>Ginnie’s</a:t>
            </a:r>
            <a:r>
              <a:rPr lang="en-GB" sz="1500" dirty="0"/>
              <a:t> sister – Joan (who never replies to his 8 letters)</a:t>
            </a:r>
          </a:p>
          <a:p>
            <a:pPr lvl="1">
              <a:lnSpc>
                <a:spcPct val="110000"/>
              </a:lnSpc>
            </a:pPr>
            <a:r>
              <a:rPr lang="en-GB" sz="1500" dirty="0"/>
              <a:t>Franklin’s rejection of society – he looks out the window and the people on the street and says: “Goddam fools… I don’t know. Anybody… They’re all </a:t>
            </a:r>
            <a:r>
              <a:rPr lang="en-GB" sz="1500" dirty="0" err="1"/>
              <a:t>goin</a:t>
            </a:r>
            <a:r>
              <a:rPr lang="en-GB" sz="1500" dirty="0"/>
              <a:t>’ over to the goddam draft board… We’re </a:t>
            </a:r>
            <a:r>
              <a:rPr lang="en-GB" sz="1500" dirty="0" err="1"/>
              <a:t>gonna</a:t>
            </a:r>
            <a:r>
              <a:rPr lang="en-GB" sz="1500" dirty="0"/>
              <a:t> fight the Eskimos next.”</a:t>
            </a:r>
          </a:p>
          <a:p>
            <a:pPr lvl="1">
              <a:lnSpc>
                <a:spcPct val="110000"/>
              </a:lnSpc>
            </a:pPr>
            <a:r>
              <a:rPr lang="en-GB" sz="1500" dirty="0"/>
              <a:t>Franklin’s rejection of ‘old money’: </a:t>
            </a:r>
            <a:r>
              <a:rPr lang="en-GB" sz="1500" dirty="0" err="1"/>
              <a:t>Ginnie</a:t>
            </a:r>
            <a:r>
              <a:rPr lang="en-GB" sz="1500" dirty="0"/>
              <a:t> comes from, her sister is a ‘snob’ presumption that </a:t>
            </a:r>
            <a:r>
              <a:rPr lang="en-GB" sz="1500" dirty="0" err="1"/>
              <a:t>Ginnie</a:t>
            </a:r>
            <a:r>
              <a:rPr lang="en-GB" sz="1500" dirty="0"/>
              <a:t> is also a ‘snob’?</a:t>
            </a:r>
          </a:p>
          <a:p>
            <a:pPr lvl="1">
              <a:lnSpc>
                <a:spcPct val="110000"/>
              </a:lnSpc>
            </a:pPr>
            <a:r>
              <a:rPr lang="en-GB" sz="1500" dirty="0"/>
              <a:t>Eric’s ‘writer’ leaving: IF Eric is gay then this could be a rejection of Eric, he may also have been rejected by society for being gay – but this is not concretely, he is effeminate: “The young man broke it off” (p. 6)</a:t>
            </a:r>
          </a:p>
        </p:txBody>
      </p:sp>
    </p:spTree>
    <p:extLst>
      <p:ext uri="{BB962C8B-B14F-4D97-AF65-F5344CB8AC3E}">
        <p14:creationId xmlns:p14="http://schemas.microsoft.com/office/powerpoint/2010/main" val="11612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A1829-EDB1-4C60-8AF6-FF45F8E633C1}"/>
              </a:ext>
            </a:extLst>
          </p:cNvPr>
          <p:cNvSpPr>
            <a:spLocks noGrp="1"/>
          </p:cNvSpPr>
          <p:nvPr>
            <p:ph type="title"/>
          </p:nvPr>
        </p:nvSpPr>
        <p:spPr>
          <a:xfrm>
            <a:off x="913796" y="927100"/>
            <a:ext cx="3418766" cy="4616450"/>
          </a:xfrm>
        </p:spPr>
        <p:txBody>
          <a:bodyPr>
            <a:normAutofit/>
          </a:bodyPr>
          <a:lstStyle/>
          <a:p>
            <a:r>
              <a:rPr lang="en-GB"/>
              <a:t>Coming of age</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7EDEA3-F555-4424-8163-9C2D6EB69280}"/>
              </a:ext>
            </a:extLst>
          </p:cNvPr>
          <p:cNvSpPr>
            <a:spLocks noGrp="1"/>
          </p:cNvSpPr>
          <p:nvPr>
            <p:ph idx="1"/>
          </p:nvPr>
        </p:nvSpPr>
        <p:spPr>
          <a:xfrm>
            <a:off x="4976029" y="971549"/>
            <a:ext cx="6291528" cy="4616450"/>
          </a:xfrm>
        </p:spPr>
        <p:txBody>
          <a:bodyPr anchor="ctr">
            <a:normAutofit fontScale="92500" lnSpcReduction="20000"/>
          </a:bodyPr>
          <a:lstStyle/>
          <a:p>
            <a:pPr>
              <a:lnSpc>
                <a:spcPct val="110000"/>
              </a:lnSpc>
            </a:pPr>
            <a:r>
              <a:rPr lang="en-GB" sz="1700" dirty="0"/>
              <a:t>INNOCENCE THEME:</a:t>
            </a:r>
          </a:p>
          <a:p>
            <a:pPr lvl="1">
              <a:lnSpc>
                <a:spcPct val="110000"/>
              </a:lnSpc>
            </a:pPr>
            <a:r>
              <a:rPr lang="en-GB" sz="1500" dirty="0" err="1"/>
              <a:t>Ginnie</a:t>
            </a:r>
            <a:r>
              <a:rPr lang="en-GB" sz="1500" dirty="0"/>
              <a:t>: “Virginia” is innocent; Children are innocent – she is a juxtaposition to the ‘contamination’ of Franklin and Eric by the ‘world’ and it’s cares and fears – she is care free, she is full of child innocence and wonder – but also teenager fears, cares and prejudice.</a:t>
            </a:r>
          </a:p>
          <a:p>
            <a:pPr lvl="1">
              <a:lnSpc>
                <a:spcPct val="110000"/>
              </a:lnSpc>
            </a:pPr>
            <a:r>
              <a:rPr lang="en-GB" sz="1500" dirty="0"/>
              <a:t>Franklin is innocent because he is child-like, he displays autistic tendencies – such as his obsession with his finger – but </a:t>
            </a:r>
            <a:r>
              <a:rPr lang="en-GB" sz="1500" dirty="0" err="1"/>
              <a:t>Ginnie’s</a:t>
            </a:r>
            <a:r>
              <a:rPr lang="en-GB" sz="1500" dirty="0"/>
              <a:t> ‘mothering’ sooths him – whilst he is an adult (24 years old) he is still very young in his outlook, rebellious in his rejection of the materialism and war mongering of America.</a:t>
            </a:r>
          </a:p>
          <a:p>
            <a:pPr lvl="1">
              <a:lnSpc>
                <a:spcPct val="110000"/>
              </a:lnSpc>
            </a:pPr>
            <a:r>
              <a:rPr lang="en-GB" sz="1500" dirty="0"/>
              <a:t>The Eskimos are innocent: “</a:t>
            </a:r>
            <a:r>
              <a:rPr lang="en-GB" sz="1500" i="1" dirty="0"/>
              <a:t>War, whatever its cause, represents egoism and materialistic greed of each nation and supports imperialism. The Eskimos, living away from materialism, symbolize innocence. Franklin predicts with the bitterest sarcasm that America, which is so foolish as to continue wars, will be sure to go and fight the innocent Eskimos next.” </a:t>
            </a:r>
            <a:r>
              <a:rPr lang="en-GB" sz="1500" dirty="0"/>
              <a:t>(</a:t>
            </a:r>
            <a:r>
              <a:rPr lang="en-GB" sz="1500" dirty="0" err="1"/>
              <a:t>Hayase</a:t>
            </a:r>
            <a:r>
              <a:rPr lang="en-GB" sz="1500" dirty="0"/>
              <a:t>) It should also be noted that in line with Salinger’s prediction America would follow WWII with Korea and Vietnam and the lingering cold war with Russia and in part China. One could also note it’s continued participation and acts of war in countries rich in oil – which I think fit very well with Slinger’s thinking.</a:t>
            </a:r>
          </a:p>
        </p:txBody>
      </p:sp>
    </p:spTree>
    <p:extLst>
      <p:ext uri="{BB962C8B-B14F-4D97-AF65-F5344CB8AC3E}">
        <p14:creationId xmlns:p14="http://schemas.microsoft.com/office/powerpoint/2010/main" val="299097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627F-AB28-440C-A707-662DFD2832C1}"/>
              </a:ext>
            </a:extLst>
          </p:cNvPr>
          <p:cNvSpPr>
            <a:spLocks noGrp="1"/>
          </p:cNvSpPr>
          <p:nvPr>
            <p:ph type="title"/>
          </p:nvPr>
        </p:nvSpPr>
        <p:spPr/>
        <p:txBody>
          <a:bodyPr/>
          <a:lstStyle/>
          <a:p>
            <a:r>
              <a:rPr lang="en-GB"/>
              <a:t>Morality tale</a:t>
            </a:r>
          </a:p>
        </p:txBody>
      </p:sp>
      <p:sp>
        <p:nvSpPr>
          <p:cNvPr id="3" name="Content Placeholder 2">
            <a:extLst>
              <a:ext uri="{FF2B5EF4-FFF2-40B4-BE49-F238E27FC236}">
                <a16:creationId xmlns:a16="http://schemas.microsoft.com/office/drawing/2014/main" id="{050220E1-78E5-4772-BF7D-4EB749C70C68}"/>
              </a:ext>
            </a:extLst>
          </p:cNvPr>
          <p:cNvSpPr>
            <a:spLocks noGrp="1"/>
          </p:cNvSpPr>
          <p:nvPr>
            <p:ph idx="1"/>
          </p:nvPr>
        </p:nvSpPr>
        <p:spPr/>
        <p:txBody>
          <a:bodyPr>
            <a:normAutofit/>
          </a:bodyPr>
          <a:lstStyle/>
          <a:p>
            <a:r>
              <a:rPr lang="en-GB" dirty="0"/>
              <a:t>SELF-ABSORBTION:</a:t>
            </a:r>
          </a:p>
          <a:p>
            <a:pPr lvl="1"/>
            <a:r>
              <a:rPr lang="en-GB" dirty="0" err="1"/>
              <a:t>Ginnie</a:t>
            </a:r>
            <a:r>
              <a:rPr lang="en-GB" dirty="0"/>
              <a:t> is self-absorbed about the </a:t>
            </a:r>
            <a:r>
              <a:rPr lang="en-GB" i="1" dirty="0"/>
              <a:t>owed </a:t>
            </a:r>
            <a:r>
              <a:rPr lang="en-GB" dirty="0"/>
              <a:t>money (note her ‘uncaring comment’: “I didn’t give it to her,” (p. 2) about Selena’s mum’s pneumonia.</a:t>
            </a:r>
          </a:p>
          <a:p>
            <a:pPr lvl="1"/>
            <a:r>
              <a:rPr lang="en-GB" dirty="0"/>
              <a:t>Selena is self-absorbed – her view is that those ‘free tennis balls’ are enough: “I always bring the tennis balls, don’t I?” Selena asked unpleasantly.” (p. 1)</a:t>
            </a:r>
          </a:p>
          <a:p>
            <a:pPr lvl="1"/>
            <a:r>
              <a:rPr lang="en-GB" dirty="0"/>
              <a:t>Franklin is self-absorbed about his own life and situation, including his finger – he is more interested in everything but the conversation he is having with </a:t>
            </a:r>
            <a:r>
              <a:rPr lang="en-GB" dirty="0" err="1"/>
              <a:t>Ginnie</a:t>
            </a:r>
            <a:r>
              <a:rPr lang="en-GB" dirty="0"/>
              <a:t>: </a:t>
            </a:r>
            <a:r>
              <a:rPr lang="en-GB" i="1" dirty="0"/>
              <a:t>“Selena’s brother turned back to his finger, obviously for him the true and only focal point in the room.”</a:t>
            </a:r>
            <a:r>
              <a:rPr lang="en-GB" dirty="0"/>
              <a:t> (p. 3) - </a:t>
            </a:r>
            <a:r>
              <a:rPr lang="en-GB" sz="1800" dirty="0"/>
              <a:t>Hironori </a:t>
            </a:r>
            <a:r>
              <a:rPr lang="en-GB" sz="1800" dirty="0" err="1"/>
              <a:t>Hayase</a:t>
            </a:r>
            <a:r>
              <a:rPr lang="en-GB" sz="1800" dirty="0"/>
              <a:t> calls him ‘autistic’ in his self-absorption.</a:t>
            </a:r>
            <a:endParaRPr lang="en-GB" dirty="0"/>
          </a:p>
        </p:txBody>
      </p:sp>
    </p:spTree>
    <p:extLst>
      <p:ext uri="{BB962C8B-B14F-4D97-AF65-F5344CB8AC3E}">
        <p14:creationId xmlns:p14="http://schemas.microsoft.com/office/powerpoint/2010/main" val="2721326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3AAE911AE6FB4581A816E8AF50B31B" ma:contentTypeVersion="8" ma:contentTypeDescription="Create a new document." ma:contentTypeScope="" ma:versionID="57790abfd3c2bac21a72f34995ef1260">
  <xsd:schema xmlns:xsd="http://www.w3.org/2001/XMLSchema" xmlns:xs="http://www.w3.org/2001/XMLSchema" xmlns:p="http://schemas.microsoft.com/office/2006/metadata/properties" xmlns:ns3="8a42a321-b9da-4b34-b6ec-8b89d43c4cdf" xmlns:ns4="6fc9607f-85a5-406e-bd51-19d8d2236aeb" targetNamespace="http://schemas.microsoft.com/office/2006/metadata/properties" ma:root="true" ma:fieldsID="6da06a709d5847b57b501aa32bc739c7" ns3:_="" ns4:_="">
    <xsd:import namespace="8a42a321-b9da-4b34-b6ec-8b89d43c4cdf"/>
    <xsd:import namespace="6fc9607f-85a5-406e-bd51-19d8d2236a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a321-b9da-4b34-b6ec-8b89d43c4c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9607f-85a5-406e-bd51-19d8d2236a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733B32-8A8D-489A-BAD2-1609420578A0}">
  <ds:schemaRef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8a42a321-b9da-4b34-b6ec-8b89d43c4cdf"/>
    <ds:schemaRef ds:uri="6fc9607f-85a5-406e-bd51-19d8d2236aeb"/>
    <ds:schemaRef ds:uri="http://purl.org/dc/dcmitype/"/>
  </ds:schemaRefs>
</ds:datastoreItem>
</file>

<file path=customXml/itemProps2.xml><?xml version="1.0" encoding="utf-8"?>
<ds:datastoreItem xmlns:ds="http://schemas.openxmlformats.org/officeDocument/2006/customXml" ds:itemID="{8A97A72A-6CA2-4B5E-B3E9-5B90A4750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a321-b9da-4b34-b6ec-8b89d43c4cdf"/>
    <ds:schemaRef ds:uri="6fc9607f-85a5-406e-bd51-19d8d2236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9B5628-D29D-4A95-86B8-C49DBB59D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3916</Words>
  <Application>Microsoft Office PowerPoint</Application>
  <PresentationFormat>Widescreen</PresentationFormat>
  <Paragraphs>163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Bookman Old Style</vt:lpstr>
      <vt:lpstr>Calibri</vt:lpstr>
      <vt:lpstr>Celines Hand</vt:lpstr>
      <vt:lpstr>Lexend Deca</vt:lpstr>
      <vt:lpstr>Rockwell</vt:lpstr>
      <vt:lpstr>Damask</vt:lpstr>
      <vt:lpstr>J.D. Salinger’s ‘Just Before the War with the Eskimos’</vt:lpstr>
      <vt:lpstr>Background</vt:lpstr>
      <vt:lpstr>Background</vt:lpstr>
      <vt:lpstr>Overview</vt:lpstr>
      <vt:lpstr>Genre &amp; ChARACTERISTICS</vt:lpstr>
      <vt:lpstr>Love STORY?</vt:lpstr>
      <vt:lpstr>Coming of age</vt:lpstr>
      <vt:lpstr>Coming of age</vt:lpstr>
      <vt:lpstr>Morality tale</vt:lpstr>
      <vt:lpstr>Morality tale</vt:lpstr>
      <vt:lpstr>NARRATIVE STRUCTURE</vt:lpstr>
      <vt:lpstr>NARRATIVE STRUCTURE</vt:lpstr>
      <vt:lpstr>NARRATIVE STRUCTURE</vt:lpstr>
      <vt:lpstr>Three act structure</vt:lpstr>
      <vt:lpstr>A BIT MORE BACKGROUND: SELENA</vt:lpstr>
      <vt:lpstr>A BIT MORE BACKGROUND: SELENA</vt:lpstr>
      <vt:lpstr>A BIT MORE BACKGROUND: SELENA</vt:lpstr>
      <vt:lpstr>Start to finish: selena &amp; ginnie</vt:lpstr>
      <vt:lpstr>Selena &amp; ginnie</vt:lpstr>
      <vt:lpstr>Character archtypes</vt:lpstr>
      <vt:lpstr>HERO</vt:lpstr>
      <vt:lpstr>Hero</vt:lpstr>
      <vt:lpstr>Some more descriptions</vt:lpstr>
      <vt:lpstr>Some more descriptions</vt:lpstr>
      <vt:lpstr>VOICE &amp; POINT OF VIEW</vt:lpstr>
      <vt:lpstr>THEMES &amp; MOTIFFS</vt:lpstr>
      <vt:lpstr>THEMES &amp; MOTIFFS</vt:lpstr>
      <vt:lpstr>Enigmas &amp; CoNCLUSIONS</vt:lpstr>
      <vt:lpstr>Enigmas &amp; CoNCLUSIONS</vt:lpstr>
      <vt:lpstr>Enigmas &amp; CoNCLUSIONS</vt:lpstr>
      <vt:lpstr>Enigmas &amp;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 Salinger’s ‘Just Before the War with the Eskimos’</dc:title>
  <dc:creator>Peter Conroy</dc:creator>
  <cp:lastModifiedBy>Peter Conroy</cp:lastModifiedBy>
  <cp:revision>2</cp:revision>
  <dcterms:created xsi:type="dcterms:W3CDTF">2020-12-21T01:17:08Z</dcterms:created>
  <dcterms:modified xsi:type="dcterms:W3CDTF">2021-03-04T16:03:43Z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0x0101002C3AAE911AE6FB4581A816E8AF50B31B</vt:lpwstr>
  </property>
</Properties>
</file>